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sldIdLst>
    <p:sldId id="256" r:id="rId4"/>
    <p:sldId id="258" r:id="rId5"/>
    <p:sldId id="261" r:id="rId6"/>
    <p:sldId id="262" r:id="rId7"/>
    <p:sldId id="263" r:id="rId8"/>
    <p:sldId id="265" r:id="rId9"/>
    <p:sldId id="267" r:id="rId10"/>
    <p:sldId id="269" r:id="rId11"/>
    <p:sldId id="270" r:id="rId12"/>
    <p:sldId id="264" r:id="rId13"/>
    <p:sldId id="272" r:id="rId14"/>
    <p:sldId id="268" r:id="rId15"/>
    <p:sldId id="274" r:id="rId16"/>
    <p:sldId id="275"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DAA"/>
    <a:srgbClr val="D5A3A7"/>
    <a:srgbClr val="CCFFCC"/>
    <a:srgbClr val="FF6699"/>
    <a:srgbClr val="CCFF99"/>
    <a:srgbClr val="7B84A7"/>
    <a:srgbClr val="828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03" autoAdjust="0"/>
  </p:normalViewPr>
  <p:slideViewPr>
    <p:cSldViewPr snapToGrid="0">
      <p:cViewPr varScale="1">
        <p:scale>
          <a:sx n="58" d="100"/>
          <a:sy n="58" d="100"/>
        </p:scale>
        <p:origin x="96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84702-A295-44E0-9188-DDCC60008E46}"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5EC52-4475-42CB-B151-C4D17332F483}" type="slidenum">
              <a:rPr lang="en-US" smtClean="0"/>
              <a:t>‹#›</a:t>
            </a:fld>
            <a:endParaRPr lang="en-US"/>
          </a:p>
        </p:txBody>
      </p:sp>
    </p:spTree>
    <p:extLst>
      <p:ext uri="{BB962C8B-B14F-4D97-AF65-F5344CB8AC3E}">
        <p14:creationId xmlns:p14="http://schemas.microsoft.com/office/powerpoint/2010/main" val="51734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7E7FE-2469-4953-91D0-4F521E458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66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2</a:t>
            </a:fld>
            <a:endParaRPr lang="en-US"/>
          </a:p>
        </p:txBody>
      </p:sp>
    </p:spTree>
    <p:extLst>
      <p:ext uri="{BB962C8B-B14F-4D97-AF65-F5344CB8AC3E}">
        <p14:creationId xmlns:p14="http://schemas.microsoft.com/office/powerpoint/2010/main" val="292499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3</a:t>
            </a:fld>
            <a:endParaRPr lang="en-US"/>
          </a:p>
        </p:txBody>
      </p:sp>
    </p:spTree>
    <p:extLst>
      <p:ext uri="{BB962C8B-B14F-4D97-AF65-F5344CB8AC3E}">
        <p14:creationId xmlns:p14="http://schemas.microsoft.com/office/powerpoint/2010/main" val="2352663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4</a:t>
            </a:fld>
            <a:endParaRPr lang="en-US"/>
          </a:p>
        </p:txBody>
      </p:sp>
    </p:spTree>
    <p:extLst>
      <p:ext uri="{BB962C8B-B14F-4D97-AF65-F5344CB8AC3E}">
        <p14:creationId xmlns:p14="http://schemas.microsoft.com/office/powerpoint/2010/main" val="304053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5</a:t>
            </a:fld>
            <a:endParaRPr lang="en-US"/>
          </a:p>
        </p:txBody>
      </p:sp>
    </p:spTree>
    <p:extLst>
      <p:ext uri="{BB962C8B-B14F-4D97-AF65-F5344CB8AC3E}">
        <p14:creationId xmlns:p14="http://schemas.microsoft.com/office/powerpoint/2010/main" val="426948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6</a:t>
            </a:fld>
            <a:endParaRPr lang="en-US"/>
          </a:p>
        </p:txBody>
      </p:sp>
    </p:spTree>
    <p:extLst>
      <p:ext uri="{BB962C8B-B14F-4D97-AF65-F5344CB8AC3E}">
        <p14:creationId xmlns:p14="http://schemas.microsoft.com/office/powerpoint/2010/main" val="3007161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7</a:t>
            </a:fld>
            <a:endParaRPr lang="en-US"/>
          </a:p>
        </p:txBody>
      </p:sp>
    </p:spTree>
    <p:extLst>
      <p:ext uri="{BB962C8B-B14F-4D97-AF65-F5344CB8AC3E}">
        <p14:creationId xmlns:p14="http://schemas.microsoft.com/office/powerpoint/2010/main" val="1420186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7E7FE-2469-4953-91D0-4F521E458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682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77E7FE-2469-4953-91D0-4F521E4588AF}" type="slidenum">
              <a:rPr lang="en-US" smtClean="0"/>
              <a:t>15</a:t>
            </a:fld>
            <a:endParaRPr lang="en-US"/>
          </a:p>
        </p:txBody>
      </p:sp>
    </p:spTree>
    <p:extLst>
      <p:ext uri="{BB962C8B-B14F-4D97-AF65-F5344CB8AC3E}">
        <p14:creationId xmlns:p14="http://schemas.microsoft.com/office/powerpoint/2010/main" val="121925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BD303F-5540-49C6-9E4E-43F2E047E97A}"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24797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D303F-5540-49C6-9E4E-43F2E047E97A}"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41973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D303F-5540-49C6-9E4E-43F2E047E97A}"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85887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494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062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592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109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894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323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390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88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D303F-5540-49C6-9E4E-43F2E047E97A}"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1250728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119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422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530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C8CC022-FC40-4A08-89B7-77126759931E}"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5ED74FCC-17E7-48E3-80FA-5B3933C15277}"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7827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A573336B-8CA2-4836-ACF4-E8910EA247F7}"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B2C818F6-58B9-437B-B592-AB28C7D211D9}"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750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BE73C958-0197-4B0C-9085-85B38B64E90D}"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8DD2F8BF-5FD3-4128-92BC-EE2472B27607}"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4013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6B24F2CB-F822-46EF-8982-15201FAEFF25}"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1FB345D3-2274-484E-8FA9-9A494B3A688F}"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1681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3" y="1535116"/>
            <a:ext cx="5386917"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72" y="1535116"/>
            <a:ext cx="5389033"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2725160-20CE-47F4-AAFB-BF413F5940C0}"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2A152573-5AD1-4BD9-9DFF-79AFD43FC564}"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1693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2CAD58FE-ACCB-4153-9BE7-1B044CB732EB}"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90495C63-3A25-4500-98A0-C9BB37FB1DD8}"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5846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CBE2453-13BA-42A5-BD7B-35B9D9DADB6B}"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BC59BF4C-5E94-482C-9A09-5B23D07FDF5C}"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765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BD303F-5540-49C6-9E4E-43F2E047E97A}"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309487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1500" b="1"/>
            </a:lvl1pPr>
          </a:lstStyle>
          <a:p>
            <a:r>
              <a:rPr lang="en-US"/>
              <a:t>Click to edit Master title style</a:t>
            </a:r>
            <a:endParaRPr lang="vi-VN"/>
          </a:p>
        </p:txBody>
      </p:sp>
      <p:sp>
        <p:nvSpPr>
          <p:cNvPr id="3" name="Content Placeholder 2"/>
          <p:cNvSpPr>
            <a:spLocks noGrp="1"/>
          </p:cNvSpPr>
          <p:nvPr>
            <p:ph idx="1"/>
          </p:nvPr>
        </p:nvSpPr>
        <p:spPr>
          <a:xfrm>
            <a:off x="4766735" y="273056"/>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24D052F8-D643-45F7-B45A-A745289BB5B2}"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FCBB7BD7-412E-431B-B18D-0C2A6F2E7DED}"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6892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5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vi-VN" noProof="0"/>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98F272DB-3754-42B5-A203-E1EEC3F5AA77}"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858B939B-8374-4A1F-8329-799C9AA29016}"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093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4F02C391-0A38-4D9E-9C41-EB0651E3132A}"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693B927F-AF90-47A4-A1D0-CB8B3DF1D49D}"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8859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320312E0-FC08-4C4F-BCFC-4B88AF94F671}"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EEF57273-5732-4B12-A3AF-87C78CAE4535}"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635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BD303F-5540-49C6-9E4E-43F2E047E97A}"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38094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BD303F-5540-49C6-9E4E-43F2E047E97A}"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99613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BD303F-5540-49C6-9E4E-43F2E047E97A}"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1059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D303F-5540-49C6-9E4E-43F2E047E97A}"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1082314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BD303F-5540-49C6-9E4E-43F2E047E97A}"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49828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BD303F-5540-49C6-9E4E-43F2E047E97A}"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00132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D303F-5540-49C6-9E4E-43F2E047E97A}" type="datetimeFigureOut">
              <a:rPr lang="en-US" smtClean="0"/>
              <a:t>11/2/2021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49F2A-8AB1-4246-A7EE-B1BABB5CF77D}" type="slidenum">
              <a:rPr lang="en-US" smtClean="0"/>
              <a:t>‹#›</a:t>
            </a:fld>
            <a:endParaRPr lang="en-US"/>
          </a:p>
        </p:txBody>
      </p:sp>
    </p:spTree>
    <p:extLst>
      <p:ext uri="{BB962C8B-B14F-4D97-AF65-F5344CB8AC3E}">
        <p14:creationId xmlns:p14="http://schemas.microsoft.com/office/powerpoint/2010/main" val="2178294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3000" t="-43000" r="-8000" b="-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86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3000" t="-43000" r="-8000" b="-36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512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defTabSz="914378" eaLnBrk="1" fontAlgn="auto" hangingPunct="1">
              <a:spcBef>
                <a:spcPts val="0"/>
              </a:spcBef>
              <a:spcAft>
                <a:spcPts val="0"/>
              </a:spcAft>
              <a:defRPr sz="900">
                <a:solidFill>
                  <a:prstClr val="black">
                    <a:tint val="75000"/>
                  </a:prstClr>
                </a:solidFill>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642EF21E-48BA-4425-86C4-325B9FE559CD}"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02/11/2021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defTabSz="914378" eaLnBrk="1" fontAlgn="auto" hangingPunct="1">
              <a:spcBef>
                <a:spcPts val="0"/>
              </a:spcBef>
              <a:spcAft>
                <a:spcPts val="0"/>
              </a:spcAft>
              <a:defRPr sz="900">
                <a:solidFill>
                  <a:prstClr val="black">
                    <a:tint val="75000"/>
                  </a:prstClr>
                </a:solidFill>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defTabSz="914378" eaLnBrk="1" fontAlgn="auto" hangingPunct="1">
              <a:spcBef>
                <a:spcPts val="0"/>
              </a:spcBef>
              <a:spcAft>
                <a:spcPts val="0"/>
              </a:spcAft>
              <a:defRPr sz="900">
                <a:solidFill>
                  <a:prstClr val="black">
                    <a:tint val="75000"/>
                  </a:prstClr>
                </a:solidFill>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A56A71EE-254C-4F2F-8993-791CAB332325}"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7452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4213" rtl="0" eaLnBrk="0" fontAlgn="base" hangingPunct="0">
        <a:spcBef>
          <a:spcPct val="0"/>
        </a:spcBef>
        <a:spcAft>
          <a:spcPct val="0"/>
        </a:spcAft>
        <a:defRPr sz="3300" kern="1200">
          <a:solidFill>
            <a:schemeClr val="tx1"/>
          </a:solidFill>
          <a:latin typeface="+mj-lt"/>
          <a:ea typeface="+mj-ea"/>
          <a:cs typeface="+mj-cs"/>
        </a:defRPr>
      </a:lvl1pPr>
      <a:lvl2pPr algn="ctr" defTabSz="684213" rtl="0" eaLnBrk="0" fontAlgn="base" hangingPunct="0">
        <a:spcBef>
          <a:spcPct val="0"/>
        </a:spcBef>
        <a:spcAft>
          <a:spcPct val="0"/>
        </a:spcAft>
        <a:defRPr sz="3300">
          <a:solidFill>
            <a:schemeClr val="tx1"/>
          </a:solidFill>
          <a:latin typeface="Calibri" panose="020F0502020204030204" pitchFamily="34" charset="0"/>
        </a:defRPr>
      </a:lvl2pPr>
      <a:lvl3pPr algn="ctr" defTabSz="684213" rtl="0" eaLnBrk="0" fontAlgn="base" hangingPunct="0">
        <a:spcBef>
          <a:spcPct val="0"/>
        </a:spcBef>
        <a:spcAft>
          <a:spcPct val="0"/>
        </a:spcAft>
        <a:defRPr sz="3300">
          <a:solidFill>
            <a:schemeClr val="tx1"/>
          </a:solidFill>
          <a:latin typeface="Calibri" panose="020F0502020204030204" pitchFamily="34" charset="0"/>
        </a:defRPr>
      </a:lvl3pPr>
      <a:lvl4pPr algn="ctr" defTabSz="684213" rtl="0" eaLnBrk="0" fontAlgn="base" hangingPunct="0">
        <a:spcBef>
          <a:spcPct val="0"/>
        </a:spcBef>
        <a:spcAft>
          <a:spcPct val="0"/>
        </a:spcAft>
        <a:defRPr sz="3300">
          <a:solidFill>
            <a:schemeClr val="tx1"/>
          </a:solidFill>
          <a:latin typeface="Calibri" panose="020F0502020204030204" pitchFamily="34" charset="0"/>
        </a:defRPr>
      </a:lvl4pPr>
      <a:lvl5pPr algn="ctr" defTabSz="684213"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684610" rtl="0" fontAlgn="base">
        <a:spcBef>
          <a:spcPct val="0"/>
        </a:spcBef>
        <a:spcAft>
          <a:spcPct val="0"/>
        </a:spcAft>
        <a:defRPr sz="3300">
          <a:solidFill>
            <a:schemeClr val="tx1"/>
          </a:solidFill>
          <a:latin typeface="Calibri" panose="020F0502020204030204" pitchFamily="34" charset="0"/>
        </a:defRPr>
      </a:lvl6pPr>
      <a:lvl7pPr marL="685800" algn="ctr" defTabSz="684610" rtl="0" fontAlgn="base">
        <a:spcBef>
          <a:spcPct val="0"/>
        </a:spcBef>
        <a:spcAft>
          <a:spcPct val="0"/>
        </a:spcAft>
        <a:defRPr sz="3300">
          <a:solidFill>
            <a:schemeClr val="tx1"/>
          </a:solidFill>
          <a:latin typeface="Calibri" panose="020F0502020204030204" pitchFamily="34" charset="0"/>
        </a:defRPr>
      </a:lvl7pPr>
      <a:lvl8pPr marL="1028700" algn="ctr" defTabSz="684610" rtl="0" fontAlgn="base">
        <a:spcBef>
          <a:spcPct val="0"/>
        </a:spcBef>
        <a:spcAft>
          <a:spcPct val="0"/>
        </a:spcAft>
        <a:defRPr sz="3300">
          <a:solidFill>
            <a:schemeClr val="tx1"/>
          </a:solidFill>
          <a:latin typeface="Calibri" panose="020F0502020204030204" pitchFamily="34" charset="0"/>
        </a:defRPr>
      </a:lvl8pPr>
      <a:lvl9pPr marL="1371600" algn="ctr" defTabSz="684610" rtl="0" fontAlgn="base">
        <a:spcBef>
          <a:spcPct val="0"/>
        </a:spcBef>
        <a:spcAft>
          <a:spcPct val="0"/>
        </a:spcAft>
        <a:defRPr sz="3300">
          <a:solidFill>
            <a:schemeClr val="tx1"/>
          </a:solidFill>
          <a:latin typeface="Calibri" panose="020F0502020204030204" pitchFamily="34" charset="0"/>
        </a:defRPr>
      </a:lvl9pPr>
    </p:titleStyle>
    <p:bodyStyle>
      <a:lvl1pPr marL="255588" indent="-255588" algn="l" defTabSz="6842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5625" indent="-212725" algn="l" defTabSz="684213"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5663" indent="-169863" algn="l" defTabSz="68421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1985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14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vi-VN"/>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slideLayout" Target="../slideLayouts/slideLayout13.xml"/><Relationship Id="rId7" Type="http://schemas.openxmlformats.org/officeDocument/2006/relationships/image" Target="../media/image5.gif"/><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gif"/><Relationship Id="rId5" Type="http://schemas.openxmlformats.org/officeDocument/2006/relationships/image" Target="../media/image3.jpg"/><Relationship Id="rId4" Type="http://schemas.openxmlformats.org/officeDocument/2006/relationships/notesSlide" Target="../notesSlides/notesSlide2.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10" Type="http://schemas.microsoft.com/office/2007/relationships/hdphoto" Target="../media/hdphoto3.wdp"/><Relationship Id="rId4" Type="http://schemas.openxmlformats.org/officeDocument/2006/relationships/image" Target="../media/image9.gif"/><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3164" y="718638"/>
            <a:ext cx="11668836" cy="1190723"/>
          </a:xfrm>
        </p:spPr>
        <p:txBody>
          <a:bodyPr>
            <a:noAutofit/>
          </a:bodyPr>
          <a:lstStyle/>
          <a:p>
            <a:r>
              <a:rPr lang="en-US" sz="3200" b="1" dirty="0">
                <a:latin typeface="Times New Roman" panose="02020603050405020304" pitchFamily="18" charset="0"/>
                <a:cs typeface="Times New Roman" panose="02020603050405020304" pitchFamily="18" charset="0"/>
              </a:rPr>
              <a:t>ỦY BAN NHÂN DÂN QUẬN PHÚ NHUẬN</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TRƯỜNG TIỂU HỌC NGUYỄN ĐÌNH CHÍNH</a:t>
            </a:r>
          </a:p>
        </p:txBody>
      </p:sp>
      <p:sp>
        <p:nvSpPr>
          <p:cNvPr id="7" name="Subtitle 2"/>
          <p:cNvSpPr txBox="1">
            <a:spLocks/>
          </p:cNvSpPr>
          <p:nvPr/>
        </p:nvSpPr>
        <p:spPr>
          <a:xfrm>
            <a:off x="523164" y="2115161"/>
            <a:ext cx="11117942" cy="17231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4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4800" b="1" i="0" u="sng"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sng"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endParaRPr kumimoji="0" lang="en-US" sz="4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6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viết</a:t>
            </a:r>
            <a:r>
              <a:rPr kumimoji="0" lang="en-US" sz="6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a:t>
            </a:r>
            <a:r>
              <a:rPr kumimoji="0" lang="en-US" sz="6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6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phong</a:t>
            </a:r>
            <a:r>
              <a:rPr kumimoji="0" lang="en-US" sz="6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bì</a:t>
            </a:r>
            <a:r>
              <a:rPr kumimoji="0" lang="en-US" sz="6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0452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p:cNvSpPr>
            <a:spLocks noChangeArrowheads="1"/>
          </p:cNvSpPr>
          <p:nvPr/>
        </p:nvSpPr>
        <p:spPr bwMode="auto">
          <a:xfrm>
            <a:off x="217715" y="105229"/>
            <a:ext cx="1177108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3200" b="1" u="sng" dirty="0">
                <a:solidFill>
                  <a:srgbClr val="000000"/>
                </a:solidFill>
                <a:latin typeface="Times New Roman" panose="02020603050405020304" pitchFamily="18" charset="0"/>
                <a:cs typeface="Times New Roman" panose="02020603050405020304" pitchFamily="18" charset="0"/>
              </a:rPr>
              <a:t>TIÊU CHÍ NHẬN XÉT:</a:t>
            </a:r>
          </a:p>
          <a:p>
            <a:pPr fontAlgn="base">
              <a:spcBef>
                <a:spcPct val="0"/>
              </a:spcBef>
              <a:spcAft>
                <a:spcPct val="0"/>
              </a:spcAft>
            </a:pPr>
            <a:endParaRPr lang="en-US" altLang="en-US" sz="3200" b="1" u="sng"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Char char="-"/>
            </a:pP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Bức</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thư</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đầy</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đủ</a:t>
            </a:r>
            <a:r>
              <a:rPr lang="en-US" altLang="en-US" sz="3200" dirty="0">
                <a:solidFill>
                  <a:srgbClr val="000000"/>
                </a:solidFill>
                <a:latin typeface="Times New Roman" panose="02020603050405020304" pitchFamily="18" charset="0"/>
                <a:cs typeface="Times New Roman" panose="02020603050405020304" pitchFamily="18" charset="0"/>
              </a:rPr>
              <a:t> 4 </a:t>
            </a:r>
            <a:r>
              <a:rPr lang="en-US" altLang="en-US" sz="3200" dirty="0" err="1">
                <a:solidFill>
                  <a:srgbClr val="000000"/>
                </a:solidFill>
                <a:latin typeface="Times New Roman" panose="02020603050405020304" pitchFamily="18" charset="0"/>
                <a:cs typeface="Times New Roman" panose="02020603050405020304" pitchFamily="18" charset="0"/>
              </a:rPr>
              <a:t>phần</a:t>
            </a:r>
            <a:r>
              <a:rPr lang="en-US" altLang="en-US" sz="3200" dirty="0">
                <a:solidFill>
                  <a:srgbClr val="000000"/>
                </a:solidFill>
                <a:latin typeface="Times New Roman" panose="02020603050405020304" pitchFamily="18" charset="0"/>
                <a:cs typeface="Times New Roman" panose="02020603050405020304" pitchFamily="18" charset="0"/>
              </a:rPr>
              <a:t>:</a:t>
            </a:r>
          </a:p>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	+ </a:t>
            </a:r>
            <a:r>
              <a:rPr lang="en-US" altLang="en-US" sz="3200" dirty="0" err="1">
                <a:solidFill>
                  <a:srgbClr val="000000"/>
                </a:solidFill>
                <a:latin typeface="Times New Roman" panose="02020603050405020304" pitchFamily="18" charset="0"/>
                <a:cs typeface="Times New Roman" panose="02020603050405020304" pitchFamily="18" charset="0"/>
              </a:rPr>
              <a:t>Dòng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đầu</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thư</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ghi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đúng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không</a:t>
            </a:r>
            <a:r>
              <a:rPr lang="en-US" altLang="en-US" sz="3200" dirty="0">
                <a:solidFill>
                  <a:srgbClr val="000000"/>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	+ </a:t>
            </a:r>
            <a:r>
              <a:rPr lang="en-US" altLang="en-US" sz="3200" dirty="0" err="1">
                <a:solidFill>
                  <a:srgbClr val="000000"/>
                </a:solidFill>
                <a:latin typeface="Times New Roman" panose="02020603050405020304" pitchFamily="18" charset="0"/>
                <a:cs typeface="Times New Roman" panose="02020603050405020304" pitchFamily="18" charset="0"/>
              </a:rPr>
              <a:t>Lời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xưng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hô</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phù</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hợp</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với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người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nhận</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thư</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không</a:t>
            </a:r>
            <a:r>
              <a:rPr lang="en-US" altLang="en-US" sz="3200" dirty="0">
                <a:solidFill>
                  <a:srgbClr val="000000"/>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	+ </a:t>
            </a:r>
            <a:r>
              <a:rPr lang="en-US" altLang="en-US" sz="3200" dirty="0" err="1">
                <a:solidFill>
                  <a:srgbClr val="000000"/>
                </a:solidFill>
                <a:latin typeface="Times New Roman" panose="02020603050405020304" pitchFamily="18" charset="0"/>
                <a:cs typeface="Times New Roman" panose="02020603050405020304" pitchFamily="18" charset="0"/>
              </a:rPr>
              <a:t>Nội</a:t>
            </a:r>
            <a:r>
              <a:rPr lang="en-US" altLang="en-US" sz="3200" dirty="0">
                <a:solidFill>
                  <a:srgbClr val="000000"/>
                </a:solidFill>
                <a:latin typeface="Times New Roman" panose="02020603050405020304" pitchFamily="18" charset="0"/>
                <a:cs typeface="Times New Roman" panose="02020603050405020304" pitchFamily="18" charset="0"/>
              </a:rPr>
              <a:t> dung </a:t>
            </a:r>
            <a:r>
              <a:rPr lang="en-US" altLang="en-US" sz="3200" dirty="0" err="1">
                <a:solidFill>
                  <a:srgbClr val="000000"/>
                </a:solidFill>
                <a:latin typeface="Times New Roman" panose="02020603050405020304" pitchFamily="18" charset="0"/>
                <a:cs typeface="Times New Roman" panose="02020603050405020304" pitchFamily="18" charset="0"/>
              </a:rPr>
              <a:t>thư</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đầy</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đủ</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không</a:t>
            </a:r>
            <a:r>
              <a:rPr lang="en-US" altLang="en-US" sz="3200" dirty="0">
                <a:solidFill>
                  <a:srgbClr val="000000"/>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	+ </a:t>
            </a:r>
            <a:r>
              <a:rPr lang="en-US" altLang="en-US" sz="3200" dirty="0" err="1">
                <a:solidFill>
                  <a:srgbClr val="000000"/>
                </a:solidFill>
                <a:latin typeface="Times New Roman" panose="02020603050405020304" pitchFamily="18" charset="0"/>
                <a:cs typeface="Times New Roman" panose="02020603050405020304" pitchFamily="18" charset="0"/>
              </a:rPr>
              <a:t>Cuối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thư</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ghi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đúng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không</a:t>
            </a:r>
            <a:r>
              <a:rPr lang="en-US" altLang="en-US" sz="3200" dirty="0">
                <a:solidFill>
                  <a:srgbClr val="000000"/>
                </a:solidFill>
                <a:latin typeface="Times New Roman" panose="02020603050405020304" pitchFamily="18" charset="0"/>
                <a:cs typeface="Times New Roman" panose="02020603050405020304" pitchFamily="18" charset="0"/>
              </a:rPr>
              <a:t> ?</a:t>
            </a:r>
          </a:p>
          <a:p>
            <a:pPr fontAlgn="base">
              <a:spcBef>
                <a:spcPct val="0"/>
              </a:spcBef>
              <a:spcAft>
                <a:spcPct val="0"/>
              </a:spcAft>
              <a:buFontTx/>
              <a:buChar char="-"/>
            </a:pP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Trình</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bày</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đúng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hình</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thức</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bức</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thư</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vị</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trí</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ngày</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lùi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vào</a:t>
            </a:r>
            <a:r>
              <a:rPr lang="en-US" altLang="en-US" sz="3200" dirty="0">
                <a:solidFill>
                  <a:srgbClr val="000000"/>
                </a:solidFill>
                <a:latin typeface="Times New Roman" panose="02020603050405020304" pitchFamily="18" charset="0"/>
                <a:cs typeface="Times New Roman" panose="02020603050405020304" pitchFamily="18" charset="0"/>
              </a:rPr>
              <a:t> 4 ô li; </a:t>
            </a:r>
            <a:r>
              <a:rPr lang="en-US" altLang="en-US" sz="3200" dirty="0" err="1">
                <a:solidFill>
                  <a:srgbClr val="000000"/>
                </a:solidFill>
                <a:latin typeface="Times New Roman" panose="02020603050405020304" pitchFamily="18" charset="0"/>
                <a:cs typeface="Times New Roman" panose="02020603050405020304" pitchFamily="18" charset="0"/>
              </a:rPr>
              <a:t>lời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chào</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lùi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vào</a:t>
            </a:r>
            <a:r>
              <a:rPr lang="en-US" altLang="en-US" sz="3200" dirty="0">
                <a:solidFill>
                  <a:srgbClr val="000000"/>
                </a:solidFill>
                <a:latin typeface="Times New Roman" panose="02020603050405020304" pitchFamily="18" charset="0"/>
                <a:cs typeface="Times New Roman" panose="02020603050405020304" pitchFamily="18" charset="0"/>
              </a:rPr>
              <a:t> 6 ô li; </a:t>
            </a:r>
            <a:r>
              <a:rPr lang="en-US" altLang="en-US" sz="3200" dirty="0" err="1">
                <a:solidFill>
                  <a:srgbClr val="000000"/>
                </a:solidFill>
                <a:latin typeface="Times New Roman" panose="02020603050405020304" pitchFamily="18" charset="0"/>
                <a:cs typeface="Times New Roman" panose="02020603050405020304" pitchFamily="18" charset="0"/>
              </a:rPr>
              <a:t>kí</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tên</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lùi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vào</a:t>
            </a:r>
            <a:r>
              <a:rPr lang="en-US" altLang="en-US" sz="3200" dirty="0">
                <a:solidFill>
                  <a:srgbClr val="000000"/>
                </a:solidFill>
                <a:latin typeface="Times New Roman" panose="02020603050405020304" pitchFamily="18" charset="0"/>
                <a:cs typeface="Times New Roman" panose="02020603050405020304" pitchFamily="18" charset="0"/>
              </a:rPr>
              <a:t> 8 ô li.</a:t>
            </a:r>
          </a:p>
          <a:p>
            <a:pPr fontAlgn="base">
              <a:spcBef>
                <a:spcPct val="50000"/>
              </a:spcBef>
              <a:spcAft>
                <a:spcPct val="0"/>
              </a:spcAft>
            </a:pPr>
            <a:endParaRPr lang="en-US" altLang="en-US" sz="3200" dirty="0">
              <a:solidFill>
                <a:srgbClr val="0000FF"/>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2"/>
          <a:srcRect t="59815"/>
          <a:stretch/>
        </p:blipFill>
        <p:spPr>
          <a:xfrm>
            <a:off x="0" y="6004559"/>
            <a:ext cx="12192000" cy="847899"/>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3" name="Rectangle 12"/>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Postbox Cartoon HD Stock Images | Shutterstock"/>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7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up)">
                                      <p:cBhvr>
                                        <p:cTn id="12" dur="500"/>
                                        <p:tgtEl>
                                          <p:spTgt spid="10">
                                            <p:txEl>
                                              <p:pRg st="2" end="2"/>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wipe(up)">
                                      <p:cBhvr>
                                        <p:cTn id="15" dur="500"/>
                                        <p:tgtEl>
                                          <p:spTgt spid="10">
                                            <p:txEl>
                                              <p:pRg st="3" end="3"/>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wipe(up)">
                                      <p:cBhvr>
                                        <p:cTn id="18" dur="500"/>
                                        <p:tgtEl>
                                          <p:spTgt spid="10">
                                            <p:txEl>
                                              <p:pRg st="4" end="4"/>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wipe(up)">
                                      <p:cBhvr>
                                        <p:cTn id="21" dur="500"/>
                                        <p:tgtEl>
                                          <p:spTgt spid="10">
                                            <p:txEl>
                                              <p:pRg st="5" end="5"/>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0">
                                            <p:txEl>
                                              <p:pRg st="6" end="6"/>
                                            </p:txEl>
                                          </p:spTgt>
                                        </p:tgtEl>
                                        <p:attrNameLst>
                                          <p:attrName>style.visibility</p:attrName>
                                        </p:attrNameLst>
                                      </p:cBhvr>
                                      <p:to>
                                        <p:strVal val="visible"/>
                                      </p:to>
                                    </p:set>
                                    <p:animEffect transition="in" filter="wipe(up)">
                                      <p:cBhvr>
                                        <p:cTn id="24" dur="500"/>
                                        <p:tgtEl>
                                          <p:spTgt spid="10">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animEffect transition="in" filter="wipe(up)">
                                      <p:cBhvr>
                                        <p:cTn id="29"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98120" y="87084"/>
            <a:ext cx="11811000" cy="6671057"/>
          </a:xfrm>
          <a:prstGeom prst="rect">
            <a:avLst/>
          </a:prstGeom>
        </p:spPr>
        <p:txBody>
          <a:bodyPr wrap="square">
            <a:spAutoFit/>
          </a:bodyPr>
          <a:lstStyle/>
          <a:p>
            <a:pPr algn="r"/>
            <a:r>
              <a:rPr lang="en-US" sz="2850" b="0" i="0" dirty="0">
                <a:solidFill>
                  <a:srgbClr val="000000"/>
                </a:solidFill>
                <a:effectLst/>
                <a:latin typeface="Times New Roman" panose="02020603050405020304" pitchFamily="18" charset="0"/>
                <a:cs typeface="Times New Roman" panose="02020603050405020304" pitchFamily="18" charset="0"/>
              </a:rPr>
              <a:t>TP HCM</a:t>
            </a:r>
            <a:r>
              <a:rPr lang="vi-VN" sz="2850" b="0" i="0" dirty="0">
                <a:solidFill>
                  <a:srgbClr val="000000"/>
                </a:solidFill>
                <a:effectLst/>
                <a:latin typeface="Times New Roman" panose="02020603050405020304" pitchFamily="18" charset="0"/>
                <a:cs typeface="Times New Roman" panose="02020603050405020304" pitchFamily="18" charset="0"/>
              </a:rPr>
              <a:t>, ngày </a:t>
            </a:r>
            <a:r>
              <a:rPr lang="en-US" sz="2850" dirty="0">
                <a:solidFill>
                  <a:srgbClr val="000000"/>
                </a:solidFill>
                <a:latin typeface="Times New Roman" panose="02020603050405020304" pitchFamily="18" charset="0"/>
                <a:cs typeface="Times New Roman" panose="02020603050405020304" pitchFamily="18" charset="0"/>
              </a:rPr>
              <a:t>…</a:t>
            </a:r>
            <a:r>
              <a:rPr lang="vi-VN" sz="2850" b="0" i="0" dirty="0">
                <a:solidFill>
                  <a:srgbClr val="000000"/>
                </a:solidFill>
                <a:effectLst/>
                <a:latin typeface="Times New Roman" panose="02020603050405020304" pitchFamily="18" charset="0"/>
                <a:cs typeface="Times New Roman" panose="02020603050405020304" pitchFamily="18" charset="0"/>
              </a:rPr>
              <a:t> tháng </a:t>
            </a:r>
            <a:r>
              <a:rPr lang="en-US" sz="2850" dirty="0">
                <a:solidFill>
                  <a:srgbClr val="000000"/>
                </a:solidFill>
                <a:latin typeface="Times New Roman" panose="02020603050405020304" pitchFamily="18" charset="0"/>
                <a:cs typeface="Times New Roman" panose="02020603050405020304" pitchFamily="18" charset="0"/>
              </a:rPr>
              <a:t>…</a:t>
            </a:r>
            <a:r>
              <a:rPr lang="vi-VN" sz="2850" b="0" i="0" dirty="0">
                <a:solidFill>
                  <a:srgbClr val="000000"/>
                </a:solidFill>
                <a:effectLst/>
                <a:latin typeface="Times New Roman" panose="02020603050405020304" pitchFamily="18" charset="0"/>
                <a:cs typeface="Times New Roman" panose="02020603050405020304" pitchFamily="18" charset="0"/>
              </a:rPr>
              <a:t> năm </a:t>
            </a:r>
            <a:r>
              <a:rPr lang="en-US" sz="2850" b="0" i="0" dirty="0">
                <a:solidFill>
                  <a:srgbClr val="000000"/>
                </a:solidFill>
                <a:effectLst/>
                <a:latin typeface="Times New Roman" panose="02020603050405020304" pitchFamily="18" charset="0"/>
                <a:cs typeface="Times New Roman" panose="02020603050405020304" pitchFamily="18" charset="0"/>
              </a:rPr>
              <a:t>2021</a:t>
            </a:r>
            <a:endParaRPr lang="vi-VN" sz="2850" b="0" i="0" dirty="0">
              <a:solidFill>
                <a:srgbClr val="000000"/>
              </a:solidFill>
              <a:effectLst/>
              <a:latin typeface="Times New Roman" panose="02020603050405020304" pitchFamily="18" charset="0"/>
              <a:cs typeface="Times New Roman" panose="02020603050405020304" pitchFamily="18" charset="0"/>
            </a:endParaRPr>
          </a:p>
          <a:p>
            <a:pPr algn="just"/>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nội</a:t>
            </a:r>
            <a:r>
              <a:rPr lang="en-US" sz="2850" dirty="0">
                <a:solidFill>
                  <a:srgbClr val="000000"/>
                </a:solidFill>
                <a:latin typeface="Times New Roman" panose="02020603050405020304" pitchFamily="18" charset="0"/>
                <a:cs typeface="Times New Roman" panose="02020603050405020304" pitchFamily="18" charset="0"/>
              </a:rPr>
              <a:t> </a:t>
            </a:r>
            <a:r>
              <a:rPr lang="vi-VN" sz="2850" b="0" i="0" dirty="0">
                <a:solidFill>
                  <a:srgbClr val="000000"/>
                </a:solidFill>
                <a:effectLst/>
                <a:latin typeface="Times New Roman" panose="02020603050405020304" pitchFamily="18" charset="0"/>
                <a:cs typeface="Times New Roman" panose="02020603050405020304" pitchFamily="18" charset="0"/>
              </a:rPr>
              <a:t>kính yêu!</a:t>
            </a:r>
          </a:p>
          <a:p>
            <a:pPr algn="just"/>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a:solidFill>
                  <a:srgbClr val="000000"/>
                </a:solidFill>
                <a:effectLst/>
                <a:latin typeface="Times New Roman" panose="02020603050405020304" pitchFamily="18" charset="0"/>
                <a:cs typeface="Times New Roman" panose="02020603050405020304" pitchFamily="18" charset="0"/>
              </a:rPr>
              <a:t>Lâu rồi, cháu chưa được về quê, cháu nhớ </a:t>
            </a:r>
            <a:r>
              <a:rPr lang="en-US" sz="2850" dirty="0" err="1">
                <a:solidFill>
                  <a:srgbClr val="000000"/>
                </a:solidFill>
                <a:latin typeface="Times New Roman" panose="02020603050405020304" pitchFamily="18" charset="0"/>
                <a:cs typeface="Times New Roman" panose="02020603050405020304" pitchFamily="18" charset="0"/>
              </a:rPr>
              <a:t>ông</a:t>
            </a:r>
            <a:r>
              <a:rPr lang="vi-VN" sz="2850" b="0" i="0" dirty="0">
                <a:solidFill>
                  <a:srgbClr val="000000"/>
                </a:solidFill>
                <a:effectLst/>
                <a:latin typeface="Times New Roman" panose="02020603050405020304" pitchFamily="18" charset="0"/>
                <a:cs typeface="Times New Roman" panose="02020603050405020304" pitchFamily="18" charset="0"/>
              </a:rPr>
              <a:t> lắm.</a:t>
            </a:r>
          </a:p>
          <a:p>
            <a:pPr algn="just"/>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a:solidFill>
                  <a:srgbClr val="000000"/>
                </a:solidFill>
                <a:effectLst/>
                <a:latin typeface="Times New Roman" panose="02020603050405020304" pitchFamily="18" charset="0"/>
                <a:cs typeface="Times New Roman" panose="02020603050405020304" pitchFamily="18" charset="0"/>
              </a:rPr>
              <a:t> Dạo này </a:t>
            </a:r>
            <a:r>
              <a:rPr lang="en-US" sz="2850" dirty="0" err="1">
                <a:solidFill>
                  <a:srgbClr val="000000"/>
                </a:solidFill>
                <a:latin typeface="Times New Roman" panose="02020603050405020304" pitchFamily="18" charset="0"/>
                <a:cs typeface="Times New Roman" panose="02020603050405020304" pitchFamily="18" charset="0"/>
              </a:rPr>
              <a:t>ông</a:t>
            </a:r>
            <a:r>
              <a:rPr lang="vi-VN" sz="2850" b="0" i="0" dirty="0">
                <a:solidFill>
                  <a:srgbClr val="000000"/>
                </a:solidFill>
                <a:effectLst/>
                <a:latin typeface="Times New Roman" panose="02020603050405020304" pitchFamily="18" charset="0"/>
                <a:cs typeface="Times New Roman" panose="02020603050405020304" pitchFamily="18" charset="0"/>
              </a:rPr>
              <a:t> có khỏe không ạ?</a:t>
            </a:r>
          </a:p>
          <a:p>
            <a:pPr algn="just"/>
            <a:r>
              <a:rPr lang="en-US"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a:solidFill>
                  <a:srgbClr val="000000"/>
                </a:solidFill>
                <a:effectLst/>
                <a:latin typeface="Times New Roman" panose="02020603050405020304" pitchFamily="18" charset="0"/>
                <a:cs typeface="Times New Roman" panose="02020603050405020304" pitchFamily="18" charset="0"/>
              </a:rPr>
              <a:t>Gia đình cháu </a:t>
            </a:r>
            <a:r>
              <a:rPr lang="en-US" sz="2850" b="0" i="0" dirty="0" err="1">
                <a:solidFill>
                  <a:srgbClr val="000000"/>
                </a:solidFill>
                <a:effectLst/>
                <a:latin typeface="Times New Roman" panose="02020603050405020304" pitchFamily="18" charset="0"/>
                <a:cs typeface="Times New Roman" panose="02020603050405020304" pitchFamily="18" charset="0"/>
              </a:rPr>
              <a:t>trong</a:t>
            </a:r>
            <a:r>
              <a:rPr lang="vi-VN" sz="2850" b="0" i="0" dirty="0">
                <a:solidFill>
                  <a:srgbClr val="000000"/>
                </a:solidFill>
                <a:effectLst/>
                <a:latin typeface="Times New Roman" panose="02020603050405020304" pitchFamily="18" charset="0"/>
                <a:cs typeface="Times New Roman" panose="02020603050405020304" pitchFamily="18" charset="0"/>
              </a:rPr>
              <a:t> này vẫn </a:t>
            </a:r>
            <a:r>
              <a:rPr lang="en-US" sz="2850" dirty="0" err="1">
                <a:solidFill>
                  <a:srgbClr val="000000"/>
                </a:solidFill>
                <a:latin typeface="Times New Roman" panose="02020603050405020304" pitchFamily="18" charset="0"/>
                <a:cs typeface="Times New Roman" panose="02020603050405020304" pitchFamily="18" charset="0"/>
              </a:rPr>
              <a:t>ổn</a:t>
            </a:r>
            <a:r>
              <a:rPr lang="vi-VN" sz="2850" b="0" i="0" dirty="0">
                <a:solidFill>
                  <a:srgbClr val="000000"/>
                </a:solidFill>
                <a:effectLst/>
                <a:latin typeface="Times New Roman" panose="02020603050405020304" pitchFamily="18" charset="0"/>
                <a:cs typeface="Times New Roman" panose="02020603050405020304" pitchFamily="18" charset="0"/>
              </a:rPr>
              <a:t>. Năm nay, </a:t>
            </a:r>
            <a:r>
              <a:rPr lang="en-US" sz="2850" b="0" i="0" dirty="0">
                <a:solidFill>
                  <a:srgbClr val="000000"/>
                </a:solidFill>
                <a:effectLst/>
                <a:latin typeface="Times New Roman" panose="02020603050405020304" pitchFamily="18" charset="0"/>
                <a:cs typeface="Times New Roman" panose="02020603050405020304" pitchFamily="18" charset="0"/>
              </a:rPr>
              <a:t>do </a:t>
            </a:r>
            <a:r>
              <a:rPr lang="en-US" sz="2850" b="0" i="0" dirty="0" err="1">
                <a:solidFill>
                  <a:srgbClr val="000000"/>
                </a:solidFill>
                <a:effectLst/>
                <a:latin typeface="Times New Roman" panose="02020603050405020304" pitchFamily="18" charset="0"/>
                <a:cs typeface="Times New Roman" panose="02020603050405020304" pitchFamily="18" charset="0"/>
              </a:rPr>
              <a:t>dịch</a:t>
            </a:r>
            <a:r>
              <a:rPr lang="en-US" sz="2850" b="0" i="0" dirty="0">
                <a:solidFill>
                  <a:srgbClr val="000000"/>
                </a:solidFill>
                <a:effectLst/>
                <a:latin typeface="Times New Roman" panose="02020603050405020304" pitchFamily="18" charset="0"/>
                <a:cs typeface="Times New Roman" panose="02020603050405020304" pitchFamily="18" charset="0"/>
              </a:rPr>
              <a:t> Covid </a:t>
            </a:r>
            <a:r>
              <a:rPr lang="en-US" sz="2850" b="0" i="0" dirty="0" err="1">
                <a:solidFill>
                  <a:srgbClr val="000000"/>
                </a:solidFill>
                <a:effectLst/>
                <a:latin typeface="Times New Roman" panose="02020603050405020304" pitchFamily="18" charset="0"/>
                <a:cs typeface="Times New Roman" panose="02020603050405020304" pitchFamily="18" charset="0"/>
              </a:rPr>
              <a:t>nên</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cháu</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chưa</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thể</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tới</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trường</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dự</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khai</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giảng</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như</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mọi</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năm</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Cháu</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và</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các</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bạn</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đang</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học</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trực</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tuyến</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với</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cô</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giáo</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Mọi</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người</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đều</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đang</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thực</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hiện</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tốt</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việc</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giãn</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cách</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xã</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hội</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ông</a:t>
            </a:r>
            <a:r>
              <a:rPr lang="en-US" sz="2850" b="0" i="0" dirty="0">
                <a:solidFill>
                  <a:srgbClr val="000000"/>
                </a:solidFill>
                <a:effectLst/>
                <a:latin typeface="Times New Roman" panose="02020603050405020304" pitchFamily="18" charset="0"/>
                <a:cs typeface="Times New Roman" panose="02020603050405020304" pitchFamily="18" charset="0"/>
              </a:rPr>
              <a:t> ạ!</a:t>
            </a:r>
            <a:endParaRPr lang="vi-VN" sz="2850" b="0" i="0" dirty="0">
              <a:solidFill>
                <a:srgbClr val="000000"/>
              </a:solidFill>
              <a:effectLst/>
              <a:latin typeface="Times New Roman" panose="02020603050405020304" pitchFamily="18" charset="0"/>
              <a:cs typeface="Times New Roman" panose="02020603050405020304" pitchFamily="18" charset="0"/>
            </a:endParaRPr>
          </a:p>
          <a:p>
            <a:pPr algn="just"/>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a:solidFill>
                  <a:srgbClr val="000000"/>
                </a:solidFill>
                <a:effectLst/>
                <a:latin typeface="Times New Roman" panose="02020603050405020304" pitchFamily="18" charset="0"/>
                <a:cs typeface="Times New Roman" panose="02020603050405020304" pitchFamily="18" charset="0"/>
              </a:rPr>
              <a:t>Cháu vẫn nhớ năm ngoái được về quê, </a:t>
            </a:r>
            <a:r>
              <a:rPr lang="en-US" sz="2850" dirty="0" err="1">
                <a:solidFill>
                  <a:srgbClr val="000000"/>
                </a:solidFill>
                <a:latin typeface="Times New Roman" panose="02020603050405020304" pitchFamily="18" charset="0"/>
                <a:cs typeface="Times New Roman" panose="02020603050405020304" pitchFamily="18" charset="0"/>
              </a:rPr>
              <a:t>đi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chăn</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trâu</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cùng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anh</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Hùng</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ngoài</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đồng</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a:solidFill>
                  <a:srgbClr val="000000"/>
                </a:solidFill>
                <a:effectLst/>
                <a:latin typeface="Times New Roman" panose="02020603050405020304" pitchFamily="18" charset="0"/>
                <a:cs typeface="Times New Roman" panose="02020603050405020304" pitchFamily="18" charset="0"/>
              </a:rPr>
              <a:t>và </a:t>
            </a:r>
            <a:r>
              <a:rPr lang="en-US" sz="2850" b="0" i="0" dirty="0" err="1">
                <a:solidFill>
                  <a:srgbClr val="000000"/>
                </a:solidFill>
                <a:effectLst/>
                <a:latin typeface="Times New Roman" panose="02020603050405020304" pitchFamily="18" charset="0"/>
                <a:cs typeface="Times New Roman" panose="02020603050405020304" pitchFamily="18" charset="0"/>
              </a:rPr>
              <a:t>cùng</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ông</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đi</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câu</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cá</a:t>
            </a:r>
            <a:r>
              <a:rPr lang="en-US" sz="2850" b="0" i="0" dirty="0">
                <a:solidFill>
                  <a:srgbClr val="000000"/>
                </a:solidFill>
                <a:effectLst/>
                <a:latin typeface="Times New Roman" panose="02020603050405020304" pitchFamily="18" charset="0"/>
                <a:cs typeface="Times New Roman" panose="02020603050405020304" pitchFamily="18" charset="0"/>
              </a:rPr>
              <a:t> ở </a:t>
            </a:r>
            <a:r>
              <a:rPr lang="en-US" sz="2850" b="0" i="0" dirty="0" err="1">
                <a:solidFill>
                  <a:srgbClr val="000000"/>
                </a:solidFill>
                <a:effectLst/>
                <a:latin typeface="Times New Roman" panose="02020603050405020304" pitchFamily="18" charset="0"/>
                <a:cs typeface="Times New Roman" panose="02020603050405020304" pitchFamily="18" charset="0"/>
              </a:rPr>
              <a:t>ao</a:t>
            </a:r>
            <a:r>
              <a:rPr lang="vi-VN" sz="2850" b="0" i="0" dirty="0">
                <a:solidFill>
                  <a:srgbClr val="000000"/>
                </a:solidFill>
                <a:effectLst/>
                <a:latin typeface="Times New Roman" panose="02020603050405020304" pitchFamily="18" charset="0"/>
                <a:cs typeface="Times New Roman" panose="02020603050405020304" pitchFamily="18" charset="0"/>
              </a:rPr>
              <a:t>.</a:t>
            </a:r>
          </a:p>
          <a:p>
            <a:pPr algn="just"/>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a:solidFill>
                  <a:srgbClr val="000000"/>
                </a:solidFill>
                <a:effectLst/>
                <a:latin typeface="Times New Roman" panose="02020603050405020304" pitchFamily="18" charset="0"/>
                <a:cs typeface="Times New Roman" panose="02020603050405020304" pitchFamily="18" charset="0"/>
              </a:rPr>
              <a:t>Cháu hứa với </a:t>
            </a:r>
            <a:r>
              <a:rPr lang="en-US" sz="2850" dirty="0" err="1">
                <a:solidFill>
                  <a:srgbClr val="000000"/>
                </a:solidFill>
                <a:latin typeface="Times New Roman" panose="02020603050405020304" pitchFamily="18" charset="0"/>
                <a:cs typeface="Times New Roman" panose="02020603050405020304" pitchFamily="18" charset="0"/>
              </a:rPr>
              <a:t>ông</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sẽ</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cố</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gắng</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học</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tập</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tốt</a:t>
            </a:r>
            <a:r>
              <a:rPr lang="vi-VN" sz="2850" b="0" i="0" dirty="0">
                <a:solidFill>
                  <a:srgbClr val="000000"/>
                </a:solidFill>
                <a:effectLst/>
                <a:latin typeface="Times New Roman" panose="02020603050405020304" pitchFamily="18" charset="0"/>
                <a:cs typeface="Times New Roman" panose="02020603050405020304" pitchFamily="18" charset="0"/>
              </a:rPr>
              <a:t>. Cháu kính chúc </a:t>
            </a:r>
            <a:r>
              <a:rPr lang="en-US" sz="2850" dirty="0" err="1">
                <a:solidFill>
                  <a:srgbClr val="000000"/>
                </a:solidFill>
                <a:latin typeface="Times New Roman" panose="02020603050405020304" pitchFamily="18" charset="0"/>
                <a:cs typeface="Times New Roman" panose="02020603050405020304" pitchFamily="18" charset="0"/>
              </a:rPr>
              <a:t>ông</a:t>
            </a:r>
            <a:r>
              <a:rPr lang="vi-VN" sz="2850" b="0" i="0" dirty="0">
                <a:solidFill>
                  <a:srgbClr val="000000"/>
                </a:solidFill>
                <a:effectLst/>
                <a:latin typeface="Times New Roman" panose="02020603050405020304" pitchFamily="18" charset="0"/>
                <a:cs typeface="Times New Roman" panose="02020603050405020304" pitchFamily="18" charset="0"/>
              </a:rPr>
              <a:t> luôn mạnh khỏe, sống lâu. Cháu mong chóng </a:t>
            </a:r>
            <a:r>
              <a:rPr lang="en-US" sz="2850" b="0" i="0" dirty="0" err="1">
                <a:solidFill>
                  <a:srgbClr val="000000"/>
                </a:solidFill>
                <a:effectLst/>
                <a:latin typeface="Times New Roman" panose="02020603050405020304" pitchFamily="18" charset="0"/>
                <a:cs typeface="Times New Roman" panose="02020603050405020304" pitchFamily="18" charset="0"/>
              </a:rPr>
              <a:t>hết</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dịch</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a:solidFill>
                  <a:srgbClr val="000000"/>
                </a:solidFill>
                <a:effectLst/>
                <a:latin typeface="Times New Roman" panose="02020603050405020304" pitchFamily="18" charset="0"/>
                <a:cs typeface="Times New Roman" panose="02020603050405020304" pitchFamily="18" charset="0"/>
              </a:rPr>
              <a:t>để được </a:t>
            </a:r>
            <a:r>
              <a:rPr lang="en-US" sz="2850" dirty="0" err="1">
                <a:solidFill>
                  <a:srgbClr val="000000"/>
                </a:solidFill>
                <a:latin typeface="Times New Roman" panose="02020603050405020304" pitchFamily="18" charset="0"/>
                <a:cs typeface="Times New Roman" panose="02020603050405020304" pitchFamily="18" charset="0"/>
              </a:rPr>
              <a:t>đi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học</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bình</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thường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và</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về</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quê</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thăm</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vi-VN" sz="2850" b="0" i="0" dirty="0">
                <a:solidFill>
                  <a:srgbClr val="000000"/>
                </a:solidFill>
                <a:effectLst/>
                <a:latin typeface="Times New Roman" panose="02020603050405020304" pitchFamily="18" charset="0"/>
                <a:cs typeface="Times New Roman" panose="02020603050405020304" pitchFamily="18" charset="0"/>
              </a:rPr>
              <a:t>.</a:t>
            </a:r>
          </a:p>
          <a:p>
            <a:pPr algn="ctr"/>
            <a:r>
              <a:rPr lang="en-US"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a:solidFill>
                  <a:srgbClr val="000000"/>
                </a:solidFill>
                <a:effectLst/>
                <a:latin typeface="Times New Roman" panose="02020603050405020304" pitchFamily="18" charset="0"/>
                <a:cs typeface="Times New Roman" panose="02020603050405020304" pitchFamily="18" charset="0"/>
              </a:rPr>
              <a:t>Cháu của </a:t>
            </a:r>
            <a:r>
              <a:rPr lang="en-US" sz="2850" dirty="0" err="1">
                <a:solidFill>
                  <a:srgbClr val="000000"/>
                </a:solidFill>
                <a:latin typeface="Times New Roman" panose="02020603050405020304" pitchFamily="18" charset="0"/>
                <a:cs typeface="Times New Roman" panose="02020603050405020304" pitchFamily="18" charset="0"/>
              </a:rPr>
              <a:t>ông</a:t>
            </a:r>
            <a:endParaRPr lang="vi-VN" sz="2850" b="0" i="0" dirty="0">
              <a:solidFill>
                <a:srgbClr val="000000"/>
              </a:solidFill>
              <a:effectLst/>
              <a:latin typeface="Times New Roman" panose="02020603050405020304" pitchFamily="18" charset="0"/>
              <a:cs typeface="Times New Roman" panose="02020603050405020304" pitchFamily="18" charset="0"/>
            </a:endParaRPr>
          </a:p>
          <a:p>
            <a:pPr algn="ctr"/>
            <a:r>
              <a:rPr lang="en-US" sz="2850" b="0" i="0" dirty="0">
                <a:solidFill>
                  <a:srgbClr val="000000"/>
                </a:solidFill>
                <a:effectLst/>
                <a:latin typeface="Times New Roman" panose="02020603050405020304" pitchFamily="18" charset="0"/>
                <a:cs typeface="Times New Roman" panose="02020603050405020304" pitchFamily="18" charset="0"/>
              </a:rPr>
              <a:t>                                                                                 Long</a:t>
            </a:r>
            <a:endParaRPr lang="vi-VN" sz="2850" b="0" i="0" dirty="0">
              <a:solidFill>
                <a:srgbClr val="000000"/>
              </a:solidFill>
              <a:effectLst/>
              <a:latin typeface="Times New Roman" panose="02020603050405020304" pitchFamily="18" charset="0"/>
              <a:cs typeface="Times New Roman" panose="02020603050405020304" pitchFamily="18" charset="0"/>
            </a:endParaRPr>
          </a:p>
          <a:p>
            <a:pPr algn="ct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Nguyễn</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Văn</a:t>
            </a:r>
            <a:r>
              <a:rPr lang="en-US" sz="2850" b="0" i="0" dirty="0">
                <a:solidFill>
                  <a:srgbClr val="000000"/>
                </a:solidFill>
                <a:effectLst/>
                <a:latin typeface="Times New Roman" panose="02020603050405020304" pitchFamily="18" charset="0"/>
                <a:cs typeface="Times New Roman" panose="02020603050405020304" pitchFamily="18" charset="0"/>
              </a:rPr>
              <a:t> Long</a:t>
            </a:r>
            <a:endParaRPr lang="vi-VN" sz="285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2796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304800" y="265103"/>
            <a:ext cx="117365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 Tập</a:t>
            </a:r>
            <a:r>
              <a:rPr kumimoji="0" lang="en-US" altLang="en-US" sz="3200" i="0"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ghi trên phong bì thư:</a:t>
            </a:r>
            <a:endPar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t="5520" b="5349"/>
          <a:stretch/>
        </p:blipFill>
        <p:spPr>
          <a:xfrm>
            <a:off x="3341981" y="1606731"/>
            <a:ext cx="5662158" cy="3475223"/>
          </a:xfrm>
          <a:prstGeom prst="rect">
            <a:avLst/>
          </a:prstGeom>
        </p:spPr>
      </p:pic>
      <p:cxnSp>
        <p:nvCxnSpPr>
          <p:cNvPr id="4" name="Straight Arrow Connector 3"/>
          <p:cNvCxnSpPr/>
          <p:nvPr/>
        </p:nvCxnSpPr>
        <p:spPr>
          <a:xfrm flipV="1">
            <a:off x="2627086" y="2307771"/>
            <a:ext cx="1001485" cy="2757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8419939" y="3606800"/>
            <a:ext cx="1299095" cy="18360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665030" y="2120095"/>
            <a:ext cx="943427" cy="259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72570" y="2515326"/>
            <a:ext cx="3246363" cy="1162798"/>
          </a:xfrm>
          <a:prstGeom prst="rect">
            <a:avLst/>
          </a:prstGeom>
        </p:spPr>
      </p:pic>
      <p:pic>
        <p:nvPicPr>
          <p:cNvPr id="23" name="Picture 22"/>
          <p:cNvPicPr>
            <a:picLocks noChangeAspect="1"/>
          </p:cNvPicPr>
          <p:nvPr/>
        </p:nvPicPr>
        <p:blipFill>
          <a:blip r:embed="rId5"/>
          <a:stretch>
            <a:fillRect/>
          </a:stretch>
        </p:blipFill>
        <p:spPr>
          <a:xfrm>
            <a:off x="8419939" y="5291948"/>
            <a:ext cx="3325690" cy="1093717"/>
          </a:xfrm>
          <a:prstGeom prst="rect">
            <a:avLst/>
          </a:prstGeom>
        </p:spPr>
      </p:pic>
      <p:pic>
        <p:nvPicPr>
          <p:cNvPr id="26" name="Picture 25"/>
          <p:cNvPicPr>
            <a:picLocks noChangeAspect="1"/>
          </p:cNvPicPr>
          <p:nvPr/>
        </p:nvPicPr>
        <p:blipFill>
          <a:blip r:embed="rId6"/>
          <a:stretch>
            <a:fillRect/>
          </a:stretch>
        </p:blipFill>
        <p:spPr>
          <a:xfrm>
            <a:off x="9393486" y="1390243"/>
            <a:ext cx="2647835" cy="1459704"/>
          </a:xfrm>
          <a:prstGeom prst="rect">
            <a:avLst/>
          </a:prstGeom>
        </p:spPr>
      </p:pic>
    </p:spTree>
    <p:extLst>
      <p:ext uri="{BB962C8B-B14F-4D97-AF65-F5344CB8AC3E}">
        <p14:creationId xmlns:p14="http://schemas.microsoft.com/office/powerpoint/2010/main" val="87963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t="59815"/>
          <a:stretch/>
        </p:blipFill>
        <p:spPr>
          <a:xfrm>
            <a:off x="0" y="6004559"/>
            <a:ext cx="12192000" cy="847899"/>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3" name="Rectangle 12"/>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Postbox Cartoon HD Stock Images | Shutterstock"/>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2535237" y="610776"/>
            <a:ext cx="6957105" cy="4666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Arrow Connector 7"/>
          <p:cNvCxnSpPr/>
          <p:nvPr/>
        </p:nvCxnSpPr>
        <p:spPr>
          <a:xfrm flipV="1">
            <a:off x="1619841" y="1349829"/>
            <a:ext cx="1550080" cy="5660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737603" y="3675017"/>
            <a:ext cx="1682003" cy="5442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9106891" y="1632857"/>
            <a:ext cx="1300847" cy="259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15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3004572" y="733343"/>
            <a:ext cx="5750685" cy="707886"/>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CỦNG CỐ-  DẶN DÒ</a:t>
            </a:r>
          </a:p>
        </p:txBody>
      </p:sp>
      <p:sp>
        <p:nvSpPr>
          <p:cNvPr id="2" name="TextBox 1">
            <a:extLst>
              <a:ext uri="{FF2B5EF4-FFF2-40B4-BE49-F238E27FC236}">
                <a16:creationId xmlns:a16="http://schemas.microsoft.com/office/drawing/2014/main" id="{BACAF9F5-C4E7-4C7D-82C0-66189730EA00}"/>
              </a:ext>
            </a:extLst>
          </p:cNvPr>
          <p:cNvSpPr txBox="1"/>
          <p:nvPr/>
        </p:nvSpPr>
        <p:spPr>
          <a:xfrm>
            <a:off x="2073808" y="2505670"/>
            <a:ext cx="7612212" cy="923330"/>
          </a:xfrm>
          <a:prstGeom prst="rect">
            <a:avLst/>
          </a:prstGeom>
          <a:noFill/>
        </p:spPr>
        <p:txBody>
          <a:bodyPr wrap="non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Hoàn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thành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bài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Viết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thư</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người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thân</a:t>
            </a:r>
            <a:r>
              <a:rPr lang="en-US" sz="3600" dirty="0">
                <a:solidFill>
                  <a:srgbClr val="FF0000"/>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17492424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8000" r="-18000"/>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1205359" y="2788206"/>
            <a:ext cx="9791700" cy="914400"/>
          </a:xfrm>
        </p:spPr>
        <p:style>
          <a:lnRef idx="2">
            <a:schemeClr val="accent1"/>
          </a:lnRef>
          <a:fillRef idx="1">
            <a:schemeClr val="lt1"/>
          </a:fillRef>
          <a:effectRef idx="0">
            <a:schemeClr val="accent1"/>
          </a:effectRef>
          <a:fontRef idx="minor">
            <a:schemeClr val="dk1"/>
          </a:fontRef>
        </p:style>
        <p:txBody>
          <a:bodyPr rtlCol="0">
            <a:noAutofit/>
          </a:bodyPr>
          <a:lstStyle/>
          <a:p>
            <a:pPr marL="0" indent="0" algn="ctr" defTabSz="685783" eaLnBrk="1" fontAlgn="auto" hangingPunct="1">
              <a:spcAft>
                <a:spcPts val="0"/>
              </a:spcAft>
              <a:buNone/>
              <a:defRPr/>
            </a:pPr>
            <a:r>
              <a:rPr lang="en-US" sz="4800" b="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Chúc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t>
            </a:r>
            <a:r>
              <a:rPr lang="vi-VN" sz="4800"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ă</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ngoan</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4800" b="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tốt!</a:t>
            </a:r>
            <a:endPar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7188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3000" r="-3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3806" y="3169921"/>
            <a:ext cx="4082438" cy="3451724"/>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40277" t="33111" r="43886" b="33777"/>
          <a:stretch/>
        </p:blipFill>
        <p:spPr>
          <a:xfrm>
            <a:off x="4861560" y="2286000"/>
            <a:ext cx="1935480" cy="2270760"/>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6311" t="92890" r="42930" b="1776"/>
          <a:stretch/>
        </p:blipFill>
        <p:spPr>
          <a:xfrm>
            <a:off x="9454452" y="6564810"/>
            <a:ext cx="1205356" cy="365760"/>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6311" t="92890" r="42930" b="1776"/>
          <a:stretch/>
        </p:blipFill>
        <p:spPr>
          <a:xfrm>
            <a:off x="5335728" y="6594908"/>
            <a:ext cx="1198099" cy="365760"/>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26311" t="92890" r="42930" b="1776"/>
          <a:stretch/>
        </p:blipFill>
        <p:spPr>
          <a:xfrm>
            <a:off x="6982932" y="6570348"/>
            <a:ext cx="1841754" cy="36576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47574" y="4069080"/>
            <a:ext cx="4119859" cy="340614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2285" y="876300"/>
            <a:ext cx="1409700" cy="1409700"/>
          </a:xfrm>
          <a:prstGeom prst="rect">
            <a:avLst/>
          </a:prstGeom>
        </p:spPr>
      </p:pic>
      <p:pic>
        <p:nvPicPr>
          <p:cNvPr id="17" name="BacDuaThuVuiTinh-XuanNghi-ThanhLo_4eqmk">
            <a:hlinkClick r:id="" action="ppaction://media"/>
          </p:cNvPr>
          <p:cNvPicPr>
            <a:picLocks noChangeAspect="1"/>
          </p:cNvPicPr>
          <p:nvPr>
            <a:audioFile r:link="rId1"/>
            <p:extLst>
              <p:ext uri="{DAA4B4D4-6D71-4841-9C94-3DE7FCFB9230}">
                <p14:media xmlns:p14="http://schemas.microsoft.com/office/powerpoint/2010/main" r:embed="rId2">
                  <p14:trim end="75152.1875"/>
                </p14:media>
              </p:ext>
            </p:extLst>
          </p:nvPr>
        </p:nvPicPr>
        <p:blipFill>
          <a:blip r:embed="rId9"/>
          <a:stretch>
            <a:fillRect/>
          </a:stretch>
        </p:blipFill>
        <p:spPr>
          <a:xfrm>
            <a:off x="12337765" y="6290108"/>
            <a:ext cx="609600" cy="609600"/>
          </a:xfrm>
          <a:prstGeom prst="rect">
            <a:avLst/>
          </a:prstGeom>
        </p:spPr>
      </p:pic>
    </p:spTree>
    <p:extLst>
      <p:ext uri="{BB962C8B-B14F-4D97-AF65-F5344CB8AC3E}">
        <p14:creationId xmlns:p14="http://schemas.microsoft.com/office/powerpoint/2010/main" val="3121905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300"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1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9" name="Subtitle 2"/>
          <p:cNvSpPr txBox="1">
            <a:spLocks/>
          </p:cNvSpPr>
          <p:nvPr/>
        </p:nvSpPr>
        <p:spPr>
          <a:xfrm>
            <a:off x="1304202" y="199389"/>
            <a:ext cx="9144000" cy="1655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i="0"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a:t>
            </a:r>
            <a:r>
              <a:rPr kumimoji="0" lang="en-US" sz="32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i="0"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Sáu</a:t>
            </a:r>
            <a:r>
              <a:rPr kumimoji="0" lang="en-US" sz="32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i="0"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32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26  </a:t>
            </a:r>
            <a:r>
              <a:rPr kumimoji="0" lang="en-US" sz="3200" i="0"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tháng</a:t>
            </a:r>
            <a:r>
              <a:rPr kumimoji="0" lang="en-US" sz="32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a:t>
            </a:r>
            <a:r>
              <a:rPr kumimoji="0" lang="en-US" sz="3200" i="0"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2021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32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200" b="1" i="0" u="sng"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sng"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endParaRPr kumimoji="0" lang="en-US" sz="32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viết</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phong</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bì</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a:t>
            </a:r>
            <a:endPar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rotWithShape="1">
          <a:blip r:embed="rId3"/>
          <a:srcRect t="59815"/>
          <a:stretch/>
        </p:blipFill>
        <p:spPr>
          <a:xfrm>
            <a:off x="0" y="6004559"/>
            <a:ext cx="12192000" cy="8478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rot="20028118">
            <a:off x="3684417" y="2499323"/>
            <a:ext cx="2322861" cy="2445117"/>
          </a:xfrm>
          <a:prstGeom prst="rect">
            <a:avLst/>
          </a:prstGeom>
        </p:spPr>
      </p:pic>
      <p:pic>
        <p:nvPicPr>
          <p:cNvPr id="14" name="Picture 13"/>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Lst>
          </a:blip>
          <a:srcRect t="5520" b="5349"/>
          <a:stretch/>
        </p:blipFill>
        <p:spPr>
          <a:xfrm>
            <a:off x="6096000" y="2651760"/>
            <a:ext cx="3252787" cy="1996440"/>
          </a:xfrm>
          <a:prstGeom prst="rect">
            <a:avLst/>
          </a:prstGeom>
        </p:spPr>
      </p:pic>
    </p:spTree>
    <p:extLst>
      <p:ext uri="{BB962C8B-B14F-4D97-AF65-F5344CB8AC3E}">
        <p14:creationId xmlns:p14="http://schemas.microsoft.com/office/powerpoint/2010/main" val="1928519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000"/>
                                        <p:tgtEl>
                                          <p:spTgt spid="13"/>
                                        </p:tgtEl>
                                      </p:cBhvr>
                                    </p:animEffect>
                                  </p:childTnLst>
                                </p:cTn>
                              </p:par>
                              <p:par>
                                <p:cTn id="8" presetID="6" presetClass="entr" presetSubtype="3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out)">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59815"/>
          <a:stretch/>
        </p:blipFill>
        <p:spPr>
          <a:xfrm>
            <a:off x="0" y="6004559"/>
            <a:ext cx="12192000" cy="8478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227739" y="2695629"/>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altLang="en-US" sz="3200" i="0"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Dựa</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mẫu</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gửi</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bức</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ngắn</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thân</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en-US" sz="32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F22DCC0A-8854-451C-BD59-02EEEF8222E5}"/>
              </a:ext>
            </a:extLst>
          </p:cNvPr>
          <p:cNvSpPr txBox="1"/>
          <p:nvPr/>
        </p:nvSpPr>
        <p:spPr>
          <a:xfrm>
            <a:off x="1341120" y="305925"/>
            <a:ext cx="9003719" cy="1900007"/>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i="0"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a:t>
            </a:r>
            <a:r>
              <a:rPr kumimoji="0" lang="en-US" sz="32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i="0"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Sáu</a:t>
            </a:r>
            <a:r>
              <a:rPr kumimoji="0" lang="en-US" sz="32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i="0"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32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26  </a:t>
            </a:r>
            <a:r>
              <a:rPr kumimoji="0" lang="en-US" sz="3200" i="0"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tháng</a:t>
            </a:r>
            <a:r>
              <a:rPr kumimoji="0" lang="en-US" sz="32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a:t>
            </a:r>
            <a:r>
              <a:rPr kumimoji="0" lang="en-US" sz="3200" i="0"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2021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320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200" i="0" u="sng"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i="0" u="sng"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endParaRPr kumimoji="0" lang="en-US" sz="320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viết</a:t>
            </a:r>
            <a:r>
              <a:rPr kumimoji="0" 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a:t>
            </a:r>
            <a:r>
              <a:rPr kumimoji="0" 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phong</a:t>
            </a:r>
            <a:r>
              <a:rPr kumimoji="0" 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bì</a:t>
            </a:r>
            <a:r>
              <a:rPr kumimoji="0" 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80730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98120" y="0"/>
            <a:ext cx="11811000" cy="6786473"/>
          </a:xfrm>
          <a:prstGeom prst="rect">
            <a:avLst/>
          </a:prstGeom>
        </p:spPr>
        <p:txBody>
          <a:bodyPr wrap="square">
            <a:spAutoFit/>
          </a:bodyPr>
          <a:lstStyle/>
          <a:p>
            <a:pPr algn="r"/>
            <a:r>
              <a:rPr lang="vi-VN" sz="2900" b="0" i="0" dirty="0">
                <a:solidFill>
                  <a:srgbClr val="000000"/>
                </a:solidFill>
                <a:effectLst/>
                <a:latin typeface="+mj-lt"/>
              </a:rPr>
              <a:t>Hải Phòng, ngày 6 tháng 11 năm 2003</a:t>
            </a:r>
          </a:p>
          <a:p>
            <a:pPr algn="just"/>
            <a:r>
              <a:rPr lang="vi-VN" sz="2900" b="0" i="0" dirty="0">
                <a:solidFill>
                  <a:srgbClr val="000000"/>
                </a:solidFill>
                <a:effectLst/>
                <a:latin typeface="+mj-lt"/>
              </a:rPr>
              <a:t> </a:t>
            </a:r>
            <a:r>
              <a:rPr lang="en-US" sz="2900" b="0" i="0" dirty="0">
                <a:solidFill>
                  <a:srgbClr val="000000"/>
                </a:solidFill>
                <a:effectLst/>
                <a:latin typeface="+mj-lt"/>
              </a:rPr>
              <a:t>    </a:t>
            </a:r>
            <a:r>
              <a:rPr lang="vi-VN" sz="2900" b="0" i="0" dirty="0">
                <a:solidFill>
                  <a:srgbClr val="000000"/>
                </a:solidFill>
                <a:effectLst/>
                <a:latin typeface="+mj-lt"/>
              </a:rPr>
              <a:t> Bà kính yêu!</a:t>
            </a:r>
          </a:p>
          <a:p>
            <a:pPr algn="just"/>
            <a:r>
              <a:rPr lang="vi-VN" sz="2900" b="0" i="0" dirty="0">
                <a:solidFill>
                  <a:srgbClr val="000000"/>
                </a:solidFill>
                <a:effectLst/>
                <a:latin typeface="+mj-lt"/>
              </a:rPr>
              <a:t>  </a:t>
            </a:r>
            <a:r>
              <a:rPr lang="en-US" sz="2900" b="0" i="0" dirty="0">
                <a:solidFill>
                  <a:srgbClr val="000000"/>
                </a:solidFill>
                <a:effectLst/>
                <a:latin typeface="+mj-lt"/>
              </a:rPr>
              <a:t>    </a:t>
            </a:r>
            <a:r>
              <a:rPr lang="vi-VN" sz="2900" b="0" i="0" dirty="0">
                <a:solidFill>
                  <a:srgbClr val="000000"/>
                </a:solidFill>
                <a:effectLst/>
                <a:latin typeface="+mj-lt"/>
              </a:rPr>
              <a:t>Lâu rồi, cháu chưa được về quê, cháu nhớ bà lắm.</a:t>
            </a:r>
          </a:p>
          <a:p>
            <a:pPr algn="just"/>
            <a:r>
              <a:rPr lang="vi-VN" sz="2900" b="0" i="0" dirty="0">
                <a:solidFill>
                  <a:srgbClr val="000000"/>
                </a:solidFill>
                <a:effectLst/>
                <a:latin typeface="+mj-lt"/>
              </a:rPr>
              <a:t>  </a:t>
            </a:r>
            <a:r>
              <a:rPr lang="en-US" sz="2900" b="0" i="0" dirty="0">
                <a:solidFill>
                  <a:srgbClr val="000000"/>
                </a:solidFill>
                <a:effectLst/>
                <a:latin typeface="+mj-lt"/>
              </a:rPr>
              <a:t>   </a:t>
            </a:r>
            <a:r>
              <a:rPr lang="vi-VN" sz="2900" b="0" i="0" dirty="0">
                <a:solidFill>
                  <a:srgbClr val="000000"/>
                </a:solidFill>
                <a:effectLst/>
                <a:latin typeface="+mj-lt"/>
              </a:rPr>
              <a:t> Dạo này bà có khỏe không ạ?</a:t>
            </a:r>
          </a:p>
          <a:p>
            <a:pPr algn="just"/>
            <a:r>
              <a:rPr lang="en-US" sz="2900" b="0" i="0" dirty="0">
                <a:solidFill>
                  <a:srgbClr val="000000"/>
                </a:solidFill>
                <a:effectLst/>
                <a:latin typeface="+mj-lt"/>
              </a:rPr>
              <a:t>      </a:t>
            </a:r>
            <a:r>
              <a:rPr lang="vi-VN" sz="2900" b="0" i="0" dirty="0">
                <a:solidFill>
                  <a:srgbClr val="000000"/>
                </a:solidFill>
                <a:effectLst/>
                <a:latin typeface="+mj-lt"/>
              </a:rPr>
              <a:t>Gia đình cháu ngoài này vẫn bình thường. Năm nay, cháu học lớp 3. Từ đầu năm học đến giờ, cháu được tám điểm 10 rồi đấy, bà ạ! Ngày nghỉ, cháu thường được bố mẹ cháu cho đi chơi.</a:t>
            </a:r>
          </a:p>
          <a:p>
            <a:pPr algn="just"/>
            <a:r>
              <a:rPr lang="vi-VN" sz="2900" b="0" i="0" dirty="0">
                <a:solidFill>
                  <a:srgbClr val="000000"/>
                </a:solidFill>
                <a:effectLst/>
                <a:latin typeface="+mj-lt"/>
              </a:rPr>
              <a:t>  </a:t>
            </a:r>
            <a:r>
              <a:rPr lang="en-US" sz="2900" b="0" i="0" dirty="0">
                <a:solidFill>
                  <a:srgbClr val="000000"/>
                </a:solidFill>
                <a:effectLst/>
                <a:latin typeface="+mj-lt"/>
              </a:rPr>
              <a:t>   </a:t>
            </a:r>
            <a:r>
              <a:rPr lang="vi-VN" sz="2900" b="0" i="0" dirty="0">
                <a:solidFill>
                  <a:srgbClr val="000000"/>
                </a:solidFill>
                <a:effectLst/>
                <a:latin typeface="+mj-lt"/>
              </a:rPr>
              <a:t>Cháu vẫn nhớ năm ngoái được về quê, thả diều cùng anh Tuấn trên đê và đêm đêm ngồi nghe bà kể chuyện cổ tích dưới ánh trăng.</a:t>
            </a:r>
          </a:p>
          <a:p>
            <a:pPr algn="just"/>
            <a:r>
              <a:rPr lang="vi-VN" sz="2900" b="0" i="0" dirty="0">
                <a:solidFill>
                  <a:srgbClr val="000000"/>
                </a:solidFill>
                <a:effectLst/>
                <a:latin typeface="+mj-lt"/>
              </a:rPr>
              <a:t>   </a:t>
            </a:r>
            <a:r>
              <a:rPr lang="en-US" sz="2900" b="0" i="0" dirty="0">
                <a:solidFill>
                  <a:srgbClr val="000000"/>
                </a:solidFill>
                <a:effectLst/>
                <a:latin typeface="+mj-lt"/>
              </a:rPr>
              <a:t>  </a:t>
            </a:r>
            <a:r>
              <a:rPr lang="vi-VN" sz="2900" b="0" i="0" dirty="0">
                <a:solidFill>
                  <a:srgbClr val="000000"/>
                </a:solidFill>
                <a:effectLst/>
                <a:latin typeface="+mj-lt"/>
              </a:rPr>
              <a:t>Cháu hứa với bà sẽ học thật giỏi, luôn chăm ngoan để bà vui. Cháu kính chúc bà luôn mạnh khỏe, sống lâu. Cháu mong chóng đến hè để được về quê thăm bà.</a:t>
            </a:r>
          </a:p>
          <a:p>
            <a:pPr algn="ctr"/>
            <a:r>
              <a:rPr lang="en-US" sz="2900" b="0" i="0" dirty="0">
                <a:solidFill>
                  <a:srgbClr val="000000"/>
                </a:solidFill>
                <a:effectLst/>
                <a:latin typeface="+mj-lt"/>
              </a:rPr>
              <a:t>                                                                                </a:t>
            </a:r>
            <a:r>
              <a:rPr lang="vi-VN" sz="2900" b="0" i="0" dirty="0">
                <a:solidFill>
                  <a:srgbClr val="000000"/>
                </a:solidFill>
                <a:effectLst/>
                <a:latin typeface="+mj-lt"/>
              </a:rPr>
              <a:t>Cháu của bà</a:t>
            </a:r>
          </a:p>
          <a:p>
            <a:pPr algn="ctr"/>
            <a:r>
              <a:rPr lang="en-US" sz="2900" b="0" i="0" dirty="0">
                <a:solidFill>
                  <a:srgbClr val="000000"/>
                </a:solidFill>
                <a:effectLst/>
                <a:latin typeface="+mj-lt"/>
              </a:rPr>
              <a:t>                                                                                 </a:t>
            </a:r>
            <a:r>
              <a:rPr lang="vi-VN" sz="2900" b="0" i="0" dirty="0">
                <a:solidFill>
                  <a:srgbClr val="000000"/>
                </a:solidFill>
                <a:effectLst/>
                <a:latin typeface="+mj-lt"/>
              </a:rPr>
              <a:t>Đức</a:t>
            </a:r>
          </a:p>
          <a:p>
            <a:pPr algn="ctr"/>
            <a:r>
              <a:rPr lang="en-US" sz="2900" b="0" i="0" dirty="0">
                <a:solidFill>
                  <a:srgbClr val="000000"/>
                </a:solidFill>
                <a:effectLst/>
                <a:latin typeface="+mj-lt"/>
              </a:rPr>
              <a:t>                                                                                </a:t>
            </a:r>
            <a:r>
              <a:rPr lang="vi-VN" sz="2900" b="0" i="0" dirty="0">
                <a:solidFill>
                  <a:srgbClr val="000000"/>
                </a:solidFill>
                <a:effectLst/>
                <a:latin typeface="+mj-lt"/>
              </a:rPr>
              <a:t>Trần Hoài Đức</a:t>
            </a:r>
          </a:p>
        </p:txBody>
      </p:sp>
      <p:cxnSp>
        <p:nvCxnSpPr>
          <p:cNvPr id="15" name="Straight Connector 14"/>
          <p:cNvCxnSpPr/>
          <p:nvPr/>
        </p:nvCxnSpPr>
        <p:spPr>
          <a:xfrm>
            <a:off x="6294120" y="518160"/>
            <a:ext cx="5608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07720" y="914400"/>
            <a:ext cx="17526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7720" y="1371600"/>
            <a:ext cx="73152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07720" y="1828800"/>
            <a:ext cx="42672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07720" y="2225040"/>
            <a:ext cx="1120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8120" y="2712720"/>
            <a:ext cx="11704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98120" y="3093720"/>
            <a:ext cx="550164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07720" y="3566160"/>
            <a:ext cx="1120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8120" y="4023360"/>
            <a:ext cx="844296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07720" y="4419600"/>
            <a:ext cx="11087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4800" y="4922520"/>
            <a:ext cx="1159002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04800" y="5327549"/>
            <a:ext cx="1158240" cy="87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534400" y="5745480"/>
            <a:ext cx="17526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336280" y="6649313"/>
            <a:ext cx="22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9098280" y="6182156"/>
            <a:ext cx="746760" cy="125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72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25"/>
                                        </p:tgtEl>
                                      </p:cBhvr>
                                    </p:animEffect>
                                    <p:set>
                                      <p:cBhvr>
                                        <p:cTn id="54" dur="1" fill="hold">
                                          <p:stCondLst>
                                            <p:cond delay="499"/>
                                          </p:stCondLst>
                                        </p:cTn>
                                        <p:tgtEl>
                                          <p:spTgt spid="2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31"/>
                                        </p:tgtEl>
                                      </p:cBhvr>
                                    </p:animEffect>
                                    <p:set>
                                      <p:cBhvr>
                                        <p:cTn id="60" dur="1" fill="hold">
                                          <p:stCondLst>
                                            <p:cond delay="499"/>
                                          </p:stCondLst>
                                        </p:cTn>
                                        <p:tgtEl>
                                          <p:spTgt spid="31"/>
                                        </p:tgtEl>
                                        <p:attrNameLst>
                                          <p:attrName>style.visibility</p:attrName>
                                        </p:attrNameLst>
                                      </p:cBhvr>
                                      <p:to>
                                        <p:strVal val="hidden"/>
                                      </p:to>
                                    </p:se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left)">
                                      <p:cBhvr>
                                        <p:cTn id="64" dur="500"/>
                                        <p:tgtEl>
                                          <p:spTgt spid="34"/>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childTnLst>
                          </p:cTn>
                        </p:par>
                        <p:par>
                          <p:cTn id="77" fill="hold">
                            <p:stCondLst>
                              <p:cond delay="500"/>
                            </p:stCondLst>
                            <p:childTnLst>
                              <p:par>
                                <p:cTn id="78" presetID="22" presetClass="entr" presetSubtype="8" fill="hold"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wipe(left)">
                                      <p:cBhvr>
                                        <p:cTn id="84" dur="500"/>
                                        <p:tgtEl>
                                          <p:spTgt spid="39"/>
                                        </p:tgtEl>
                                      </p:cBhvr>
                                    </p:animEffect>
                                  </p:childTnLst>
                                </p:cTn>
                              </p:par>
                            </p:childTnLst>
                          </p:cTn>
                        </p:par>
                        <p:par>
                          <p:cTn id="85" fill="hold">
                            <p:stCondLst>
                              <p:cond delay="1500"/>
                            </p:stCondLst>
                            <p:childTnLst>
                              <p:par>
                                <p:cTn id="86" presetID="22" presetClass="entr" presetSubtype="8" fill="hold"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7"/>
                                        </p:tgtEl>
                                      </p:cBhvr>
                                    </p:animEffect>
                                    <p:set>
                                      <p:cBhvr>
                                        <p:cTn id="93" dur="1" fill="hold">
                                          <p:stCondLst>
                                            <p:cond delay="499"/>
                                          </p:stCondLst>
                                        </p:cTn>
                                        <p:tgtEl>
                                          <p:spTgt spid="37"/>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9"/>
                                        </p:tgtEl>
                                      </p:cBhvr>
                                    </p:animEffect>
                                    <p:set>
                                      <p:cBhvr>
                                        <p:cTn id="96" dur="1" fill="hold">
                                          <p:stCondLst>
                                            <p:cond delay="499"/>
                                          </p:stCondLst>
                                        </p:cTn>
                                        <p:tgtEl>
                                          <p:spTgt spid="39"/>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41"/>
                                        </p:tgtEl>
                                      </p:cBhvr>
                                    </p:animEffect>
                                    <p:set>
                                      <p:cBhvr>
                                        <p:cTn id="99" dur="1" fill="hold">
                                          <p:stCondLst>
                                            <p:cond delay="499"/>
                                          </p:stCondLst>
                                        </p:cTn>
                                        <p:tgtEl>
                                          <p:spTgt spid="41"/>
                                        </p:tgtEl>
                                        <p:attrNameLst>
                                          <p:attrName>style.visibility</p:attrName>
                                        </p:attrNameLst>
                                      </p:cBhvr>
                                      <p:to>
                                        <p:strVal val="hidden"/>
                                      </p:to>
                                    </p:set>
                                  </p:childTnLst>
                                </p:cTn>
                              </p:par>
                            </p:childTnLst>
                          </p:cTn>
                        </p:par>
                        <p:par>
                          <p:cTn id="100" fill="hold">
                            <p:stCondLst>
                              <p:cond delay="500"/>
                            </p:stCondLst>
                            <p:childTnLst>
                              <p:par>
                                <p:cTn id="101" presetID="22" presetClass="entr" presetSubtype="8" fill="hold" nodeType="after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wipe(left)">
                                      <p:cBhvr>
                                        <p:cTn id="103" dur="500"/>
                                        <p:tgtEl>
                                          <p:spTgt spid="47"/>
                                        </p:tgtEl>
                                      </p:cBhvr>
                                    </p:animEffect>
                                  </p:childTnLst>
                                </p:cTn>
                              </p:par>
                            </p:childTnLst>
                          </p:cTn>
                        </p:par>
                        <p:par>
                          <p:cTn id="104" fill="hold">
                            <p:stCondLst>
                              <p:cond delay="1000"/>
                            </p:stCondLst>
                            <p:childTnLst>
                              <p:par>
                                <p:cTn id="105" presetID="22" presetClass="entr" presetSubtype="8" fill="hold"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wipe(left)">
                                      <p:cBhvr>
                                        <p:cTn id="107" dur="500"/>
                                        <p:tgtEl>
                                          <p:spTgt spid="50"/>
                                        </p:tgtEl>
                                      </p:cBhvr>
                                    </p:animEffect>
                                  </p:childTnLst>
                                </p:cTn>
                              </p:par>
                            </p:childTnLst>
                          </p:cTn>
                        </p:par>
                        <p:par>
                          <p:cTn id="108" fill="hold">
                            <p:stCondLst>
                              <p:cond delay="1500"/>
                            </p:stCondLst>
                            <p:childTnLst>
                              <p:par>
                                <p:cTn id="109" presetID="22" presetClass="entr" presetSubtype="8" fill="hold"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left)">
                                      <p:cBhvr>
                                        <p:cTn id="111" dur="500"/>
                                        <p:tgtEl>
                                          <p:spTgt spid="4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47"/>
                                        </p:tgtEl>
                                      </p:cBhvr>
                                    </p:animEffect>
                                    <p:set>
                                      <p:cBhvr>
                                        <p:cTn id="116" dur="1" fill="hold">
                                          <p:stCondLst>
                                            <p:cond delay="499"/>
                                          </p:stCondLst>
                                        </p:cTn>
                                        <p:tgtEl>
                                          <p:spTgt spid="47"/>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50"/>
                                        </p:tgtEl>
                                      </p:cBhvr>
                                    </p:animEffect>
                                    <p:set>
                                      <p:cBhvr>
                                        <p:cTn id="119" dur="1" fill="hold">
                                          <p:stCondLst>
                                            <p:cond delay="499"/>
                                          </p:stCondLst>
                                        </p:cTn>
                                        <p:tgtEl>
                                          <p:spTgt spid="50"/>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48"/>
                                        </p:tgtEl>
                                      </p:cBhvr>
                                    </p:animEffect>
                                    <p:set>
                                      <p:cBhvr>
                                        <p:cTn id="122"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59815"/>
          <a:stretch/>
        </p:blipFill>
        <p:spPr>
          <a:xfrm>
            <a:off x="0" y="6004559"/>
            <a:ext cx="12192000" cy="8478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362857" y="1672255"/>
            <a:ext cx="1159691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Dòng đầu thư: nơi gửi, ngày…tháng…năm…</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Lời xưng hô với người nhận thư (ông, bà, chú, bác…)</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Nội dung thư (4-5 dòng): Thăm hỏi, báo tin cho người nhận thư.</a:t>
            </a:r>
          </a:p>
          <a:p>
            <a:pPr algn="just"/>
            <a:r>
              <a:rPr lang="en-US" altLang="en-US" sz="3200">
                <a:latin typeface="Times New Roman" panose="02020603050405020304" pitchFamily="18" charset="0"/>
                <a:cs typeface="Times New Roman" panose="02020603050405020304" pitchFamily="18" charset="0"/>
              </a:rPr>
              <a:t>Lời chúc và hứa hẹn… </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Cuối thư: Lời chào, chữ kí và tên.</a:t>
            </a:r>
            <a:endParaRPr lang="en-US" altLang="en-US" sz="3200">
              <a:solidFill>
                <a:srgbClr val="0000FF"/>
              </a:solidFill>
              <a:latin typeface="Times New Roman" panose="02020603050405020304" pitchFamily="18" charset="0"/>
              <a:cs typeface="Times New Roman" panose="02020603050405020304" pitchFamily="18" charset="0"/>
            </a:endParaRPr>
          </a:p>
          <a:p>
            <a:pPr algn="just"/>
            <a:endParaRPr lang="en-US" altLang="en-US" sz="3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82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139606" y="1255235"/>
            <a:ext cx="11849193" cy="407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en-US" altLang="en-US" sz="2800" u="sng" dirty="0" err="1">
                <a:latin typeface="Times New Roman" panose="02020603050405020304" pitchFamily="18" charset="0"/>
                <a:cs typeface="Times New Roman" panose="02020603050405020304" pitchFamily="18" charset="0"/>
              </a:rPr>
              <a:t>Gợi</a:t>
            </a:r>
            <a:r>
              <a:rPr lang="en-US" altLang="en-US" sz="2800" u="sng" dirty="0">
                <a:latin typeface="Times New Roman" panose="02020603050405020304" pitchFamily="18" charset="0"/>
                <a:cs typeface="Times New Roman" panose="02020603050405020304" pitchFamily="18" charset="0"/>
              </a:rPr>
              <a:t> ý</a:t>
            </a:r>
            <a:r>
              <a:rPr lang="en-US" altLang="en-US" sz="2800" dirty="0">
                <a:latin typeface="Times New Roman" panose="02020603050405020304" pitchFamily="18" charset="0"/>
                <a:cs typeface="Times New Roman" panose="02020603050405020304" pitchFamily="18" charset="0"/>
              </a:rPr>
              <a:t>:</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gửi</a:t>
            </a:r>
            <a:r>
              <a:rPr lang="en-US" altLang="en-US" sz="2800" dirty="0">
                <a:latin typeface="Times New Roman" panose="02020603050405020304" pitchFamily="18" charset="0"/>
                <a:cs typeface="Times New Roman" panose="02020603050405020304" pitchFamily="18" charset="0"/>
              </a:rPr>
              <a:t> ai? </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 </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xưng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 </a:t>
            </a:r>
          </a:p>
          <a:p>
            <a:pPr algn="just">
              <a:spcAft>
                <a:spcPts val="600"/>
              </a:spcAft>
            </a:pP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nội</a:t>
            </a:r>
            <a:r>
              <a:rPr lang="en-US" altLang="en-US" sz="2800" dirty="0">
                <a:latin typeface="Times New Roman" panose="02020603050405020304" pitchFamily="18" charset="0"/>
                <a:cs typeface="Times New Roman" panose="02020603050405020304" pitchFamily="18" charset="0"/>
              </a:rPr>
              <a:t> dung,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hỏi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báo</a:t>
            </a:r>
            <a:r>
              <a:rPr lang="en-US" altLang="en-US" sz="2800" dirty="0">
                <a:latin typeface="Times New Roman" panose="02020603050405020304" pitchFamily="18" charset="0"/>
                <a:cs typeface="Times New Roman" panose="02020603050405020304" pitchFamily="18" charset="0"/>
              </a:rPr>
              <a:t> tin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p>
          <a:p>
            <a:pPr algn="just">
              <a:spcAft>
                <a:spcPts val="600"/>
              </a:spcAft>
            </a:pP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cuối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chúc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hẹn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thúc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p>
          <a:p>
            <a:pPr algn="just">
              <a:spcAft>
                <a:spcPts val="600"/>
              </a:spcAft>
            </a:pPr>
            <a:endParaRPr lang="en-US" altLang="en-US" sz="2800" dirty="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rotWithShape="1">
          <a:blip r:embed="rId3"/>
          <a:srcRect t="59815"/>
          <a:stretch/>
        </p:blipFill>
        <p:spPr>
          <a:xfrm>
            <a:off x="0" y="6004559"/>
            <a:ext cx="12192000" cy="847899"/>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23" name="Rectangle 22"/>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5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9815"/>
          <a:stretch/>
        </p:blipFill>
        <p:spPr>
          <a:xfrm>
            <a:off x="0" y="6004559"/>
            <a:ext cx="12192000" cy="8478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1"/>
          <p:cNvSpPr txBox="1">
            <a:spLocks noChangeArrowheads="1"/>
          </p:cNvSpPr>
          <p:nvPr/>
        </p:nvSpPr>
        <p:spPr bwMode="auto">
          <a:xfrm>
            <a:off x="297543" y="174484"/>
            <a:ext cx="1159691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en-US" sz="3200" dirty="0" err="1">
                <a:latin typeface="Times New Roman" panose="02020603050405020304" pitchFamily="18" charset="0"/>
                <a:cs typeface="Times New Roman" panose="02020603050405020304" pitchFamily="18" charset="0"/>
              </a:rPr>
              <a:t>Trình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tự</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để</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viết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một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bức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thư</a:t>
            </a:r>
            <a:r>
              <a:rPr lang="en-US" altLang="en-US" sz="3200" dirty="0">
                <a:latin typeface="Times New Roman" panose="02020603050405020304" pitchFamily="18" charset="0"/>
                <a:cs typeface="Times New Roman" panose="02020603050405020304" pitchFamily="18" charset="0"/>
              </a:rPr>
              <a:t>:</a:t>
            </a:r>
          </a:p>
          <a:p>
            <a:pPr algn="just"/>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Dòng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đầu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thư</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gửi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ngày</a:t>
            </a:r>
            <a:r>
              <a:rPr lang="en-US" altLang="en-US" sz="3200" dirty="0">
                <a:latin typeface="Times New Roman" panose="02020603050405020304" pitchFamily="18" charset="0"/>
                <a:cs typeface="Times New Roman" panose="02020603050405020304" pitchFamily="18" charset="0"/>
              </a:rPr>
              <a:t>…</a:t>
            </a:r>
            <a:r>
              <a:rPr lang="en-US" altLang="en-US" sz="3200" dirty="0" err="1">
                <a:latin typeface="Times New Roman" panose="02020603050405020304" pitchFamily="18" charset="0"/>
                <a:cs typeface="Times New Roman" panose="02020603050405020304" pitchFamily="18" charset="0"/>
              </a:rPr>
              <a:t>tháng</a:t>
            </a:r>
            <a:r>
              <a:rPr lang="en-US" altLang="en-US" sz="3200" dirty="0">
                <a:latin typeface="Times New Roman" panose="02020603050405020304" pitchFamily="18" charset="0"/>
                <a:cs typeface="Times New Roman" panose="02020603050405020304" pitchFamily="18" charset="0"/>
              </a:rPr>
              <a:t>…</a:t>
            </a:r>
            <a:r>
              <a:rPr lang="en-US" altLang="en-US" sz="3200" dirty="0" err="1">
                <a:latin typeface="Times New Roman" panose="02020603050405020304" pitchFamily="18" charset="0"/>
                <a:cs typeface="Times New Roman" panose="02020603050405020304" pitchFamily="18" charset="0"/>
              </a:rPr>
              <a:t>năm</a:t>
            </a:r>
            <a:r>
              <a:rPr lang="en-US" altLang="en-US" sz="3200" dirty="0">
                <a:latin typeface="Times New Roman" panose="02020603050405020304" pitchFamily="18" charset="0"/>
                <a:cs typeface="Times New Roman" panose="02020603050405020304" pitchFamily="18" charset="0"/>
              </a:rPr>
              <a:t>… </a:t>
            </a:r>
            <a:r>
              <a:rPr lang="en-US" altLang="en-US" sz="3200" dirty="0">
                <a:solidFill>
                  <a:srgbClr val="0070C0"/>
                </a:solidFill>
                <a:latin typeface="Times New Roman" panose="02020603050405020304" pitchFamily="18" charset="0"/>
                <a:cs typeface="Times New Roman" panose="02020603050405020304" pitchFamily="18" charset="0"/>
              </a:rPr>
              <a:t>(</a:t>
            </a:r>
            <a:r>
              <a:rPr lang="en-US" altLang="en-US" sz="3200" dirty="0" err="1">
                <a:solidFill>
                  <a:srgbClr val="0070C0"/>
                </a:solidFill>
                <a:latin typeface="Times New Roman" panose="02020603050405020304" pitchFamily="18" charset="0"/>
                <a:cs typeface="Times New Roman" panose="02020603050405020304" pitchFamily="18" charset="0"/>
              </a:rPr>
              <a:t>lùi</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vào</a:t>
            </a:r>
            <a:r>
              <a:rPr lang="en-US" altLang="en-US" sz="3200" dirty="0">
                <a:solidFill>
                  <a:srgbClr val="0070C0"/>
                </a:solidFill>
                <a:latin typeface="Times New Roman" panose="02020603050405020304" pitchFamily="18" charset="0"/>
                <a:cs typeface="Times New Roman" panose="02020603050405020304" pitchFamily="18" charset="0"/>
              </a:rPr>
              <a:t> 4 ô li)</a:t>
            </a:r>
          </a:p>
          <a:p>
            <a:pPr algn="just"/>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xưng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hô</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người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nhận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thư</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ông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chú</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bác</a:t>
            </a: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lùi</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vào</a:t>
            </a:r>
            <a:r>
              <a:rPr lang="en-US" altLang="en-US" sz="3200" dirty="0">
                <a:solidFill>
                  <a:srgbClr val="0070C0"/>
                </a:solidFill>
                <a:latin typeface="Times New Roman" panose="02020603050405020304" pitchFamily="18" charset="0"/>
                <a:cs typeface="Times New Roman" panose="02020603050405020304" pitchFamily="18" charset="0"/>
              </a:rPr>
              <a:t> 6 ô li)</a:t>
            </a:r>
          </a:p>
          <a:p>
            <a:pPr algn="just"/>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Nội</a:t>
            </a:r>
            <a:r>
              <a:rPr lang="en-US" altLang="en-US" sz="3200" dirty="0">
                <a:latin typeface="Times New Roman" panose="02020603050405020304" pitchFamily="18" charset="0"/>
                <a:cs typeface="Times New Roman" panose="02020603050405020304" pitchFamily="18" charset="0"/>
              </a:rPr>
              <a:t> dung </a:t>
            </a:r>
            <a:r>
              <a:rPr lang="en-US" altLang="en-US" sz="3200" dirty="0" err="1">
                <a:latin typeface="Times New Roman" panose="02020603050405020304" pitchFamily="18" charset="0"/>
                <a:cs typeface="Times New Roman" panose="02020603050405020304" pitchFamily="18" charset="0"/>
              </a:rPr>
              <a:t>thư</a:t>
            </a:r>
            <a:r>
              <a:rPr lang="en-US" altLang="en-US" sz="3200" dirty="0">
                <a:latin typeface="Times New Roman" panose="02020603050405020304" pitchFamily="18" charset="0"/>
                <a:cs typeface="Times New Roman" panose="02020603050405020304" pitchFamily="18" charset="0"/>
              </a:rPr>
              <a:t>:</a:t>
            </a:r>
          </a:p>
          <a:p>
            <a:pPr algn="just"/>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Thăm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hỏi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sức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khỏe</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người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nhận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thư</a:t>
            </a:r>
            <a:endParaRPr lang="en-US" altLang="en-US" sz="3200" dirty="0">
              <a:latin typeface="Times New Roman" panose="02020603050405020304" pitchFamily="18" charset="0"/>
              <a:cs typeface="Times New Roman" panose="02020603050405020304" pitchFamily="18" charset="0"/>
            </a:endParaRPr>
          </a:p>
          <a:p>
            <a:pPr algn="just"/>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Báo</a:t>
            </a:r>
            <a:r>
              <a:rPr lang="en-US" altLang="en-US" sz="3200" dirty="0">
                <a:latin typeface="Times New Roman" panose="02020603050405020304" pitchFamily="18" charset="0"/>
                <a:cs typeface="Times New Roman" panose="02020603050405020304" pitchFamily="18" charset="0"/>
              </a:rPr>
              <a:t> tin </a:t>
            </a:r>
            <a:r>
              <a:rPr lang="en-US" altLang="en-US" sz="3200" dirty="0" err="1">
                <a:latin typeface="Times New Roman" panose="02020603050405020304" pitchFamily="18" charset="0"/>
                <a:cs typeface="Times New Roman" panose="02020603050405020304" pitchFamily="18" charset="0"/>
              </a:rPr>
              <a:t>cho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người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nhận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thư</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biết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sức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khỏe</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việc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học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tập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những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người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đình</a:t>
            </a:r>
            <a:r>
              <a:rPr lang="en-US" altLang="en-US" sz="3200" dirty="0">
                <a:latin typeface="Times New Roman" panose="02020603050405020304" pitchFamily="18" charset="0"/>
                <a:cs typeface="Times New Roman" panose="02020603050405020304" pitchFamily="18" charset="0"/>
              </a:rPr>
              <a:t>.</a:t>
            </a:r>
          </a:p>
          <a:p>
            <a:pPr algn="just"/>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chúc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hứa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hẹn</a:t>
            </a:r>
            <a:r>
              <a:rPr lang="en-US" altLang="en-US" sz="3200" dirty="0">
                <a:latin typeface="Times New Roman" panose="02020603050405020304" pitchFamily="18" charset="0"/>
                <a:cs typeface="Times New Roman" panose="02020603050405020304" pitchFamily="18" charset="0"/>
              </a:rPr>
              <a:t>… </a:t>
            </a:r>
          </a:p>
          <a:p>
            <a:pPr algn="just"/>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Cuối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thư</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chữ</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kí</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tên</a:t>
            </a:r>
            <a:r>
              <a:rPr lang="en-US" altLang="en-US" sz="3200" dirty="0">
                <a:latin typeface="Times New Roman" panose="02020603050405020304" pitchFamily="18" charset="0"/>
                <a:cs typeface="Times New Roman" panose="02020603050405020304" pitchFamily="18" charset="0"/>
              </a:rPr>
              <a:t>. </a:t>
            </a:r>
            <a:r>
              <a:rPr lang="en-US" altLang="en-US" sz="3200" dirty="0">
                <a:solidFill>
                  <a:srgbClr val="0070C0"/>
                </a:solidFill>
                <a:latin typeface="Times New Roman" panose="02020603050405020304" pitchFamily="18" charset="0"/>
                <a:cs typeface="Times New Roman" panose="02020603050405020304" pitchFamily="18" charset="0"/>
              </a:rPr>
              <a:t>(</a:t>
            </a:r>
            <a:r>
              <a:rPr lang="en-US" altLang="en-US" sz="3200" dirty="0" err="1">
                <a:solidFill>
                  <a:srgbClr val="0070C0"/>
                </a:solidFill>
                <a:latin typeface="Times New Roman" panose="02020603050405020304" pitchFamily="18" charset="0"/>
                <a:cs typeface="Times New Roman" panose="02020603050405020304" pitchFamily="18" charset="0"/>
              </a:rPr>
              <a:t>lùi</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vào</a:t>
            </a:r>
            <a:r>
              <a:rPr lang="en-US" altLang="en-US" sz="3200" dirty="0">
                <a:solidFill>
                  <a:srgbClr val="0070C0"/>
                </a:solidFill>
                <a:latin typeface="Times New Roman" panose="02020603050405020304" pitchFamily="18" charset="0"/>
                <a:cs typeface="Times New Roman" panose="02020603050405020304" pitchFamily="18" charset="0"/>
              </a:rPr>
              <a:t> 8 ô li)</a:t>
            </a:r>
          </a:p>
          <a:p>
            <a:pPr algn="just"/>
            <a:endParaRPr lang="en-US" alt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606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9815"/>
          <a:stretch/>
        </p:blipFill>
        <p:spPr>
          <a:xfrm>
            <a:off x="0" y="6004559"/>
            <a:ext cx="12192000" cy="8478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297543" y="1255235"/>
            <a:ext cx="1159691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Dòng đầu thư: nơi gửi, ngày…tháng…năm…</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Lời xưng hô với người nhận thư (ông, bà, chú, bác…)</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Nội dung thư (4-5 dòng): Thăm hỏi, báo tin cho người nhận thư.</a:t>
            </a:r>
          </a:p>
          <a:p>
            <a:pPr algn="just"/>
            <a:r>
              <a:rPr lang="en-US" altLang="en-US" sz="3200">
                <a:latin typeface="Times New Roman" panose="02020603050405020304" pitchFamily="18" charset="0"/>
                <a:cs typeface="Times New Roman" panose="02020603050405020304" pitchFamily="18" charset="0"/>
              </a:rPr>
              <a:t>Lời chúc và hứa hẹn… </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Cuối thư: Lời chào, chữ kí và tên.</a:t>
            </a:r>
            <a:endParaRPr lang="en-US" altLang="en-US" sz="3200">
              <a:solidFill>
                <a:srgbClr val="0000FF"/>
              </a:solidFill>
              <a:latin typeface="Times New Roman" panose="02020603050405020304" pitchFamily="18" charset="0"/>
              <a:cs typeface="Times New Roman" panose="02020603050405020304" pitchFamily="18" charset="0"/>
            </a:endParaRPr>
          </a:p>
          <a:p>
            <a:pPr algn="just"/>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3" name="Horizontal Scroll 2"/>
          <p:cNvSpPr/>
          <p:nvPr/>
        </p:nvSpPr>
        <p:spPr>
          <a:xfrm>
            <a:off x="3756431" y="4000815"/>
            <a:ext cx="4223657" cy="1896016"/>
          </a:xfrm>
          <a:prstGeom prst="horizontalScroll">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Times New Roman" panose="02020603050405020304" pitchFamily="18" charset="0"/>
                <a:cs typeface="Times New Roman" panose="02020603050405020304" pitchFamily="18" charset="0"/>
              </a:rPr>
              <a:t>Thực hành viết thư</a:t>
            </a:r>
          </a:p>
        </p:txBody>
      </p:sp>
    </p:spTree>
    <p:extLst>
      <p:ext uri="{BB962C8B-B14F-4D97-AF65-F5344CB8AC3E}">
        <p14:creationId xmlns:p14="http://schemas.microsoft.com/office/powerpoint/2010/main" val="41044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TotalTime>
  <Words>959</Words>
  <Application>Microsoft Office PowerPoint</Application>
  <PresentationFormat>Widescreen</PresentationFormat>
  <Paragraphs>80</Paragraphs>
  <Slides>15</Slides>
  <Notes>9</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Calibri Light</vt:lpstr>
      <vt:lpstr>Times New Roman</vt:lpstr>
      <vt:lpstr>Office Theme</vt:lpstr>
      <vt:lpstr>1_Office Theme</vt:lpstr>
      <vt:lpstr>3_Office Theme</vt:lpstr>
      <vt:lpstr>ỦY BAN NHÂN DÂN QUẬN PHÚ NHUẬN  TRƯỜNG TIỂU HỌC NGUYỄN ĐÌNH CHÍNH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ỦY BAN NHÂN DÂN QUẬN 12  PHÒNG GIÁO DỤC VÀ ĐÀO TẠO</dc:title>
  <dc:creator>PC</dc:creator>
  <cp:lastModifiedBy>DELL</cp:lastModifiedBy>
  <cp:revision>58</cp:revision>
  <dcterms:created xsi:type="dcterms:W3CDTF">2021-09-09T07:24:41Z</dcterms:created>
  <dcterms:modified xsi:type="dcterms:W3CDTF">2021-11-02T09:09:54Z</dcterms:modified>
</cp:coreProperties>
</file>